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1.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5.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2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7.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28.xml" ContentType="application/vnd.openxmlformats-officedocument.presentationml.notesSlide+xml"/>
  <Override PartName="/ppt/tags/tag123.xml" ContentType="application/vnd.openxmlformats-officedocument.presentationml.tags+xml"/>
  <Override PartName="/ppt/notesSlides/notesSlide29.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30.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1.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32.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33.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34.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notesSlides/notesSlide37.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38.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39.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40.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41.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notesSlides/notesSlide42.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notesSlides/notesSlide4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notesSlides/notesSlide44.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79" r:id="rId2"/>
    <p:sldMasterId id="2147483692" r:id="rId3"/>
    <p:sldMasterId id="2147483705" r:id="rId4"/>
    <p:sldMasterId id="2147483718" r:id="rId5"/>
    <p:sldMasterId id="2147483723" r:id="rId6"/>
  </p:sldMasterIdLst>
  <p:notesMasterIdLst>
    <p:notesMasterId r:id="rId64"/>
  </p:notesMasterIdLst>
  <p:sldIdLst>
    <p:sldId id="813" r:id="rId7"/>
    <p:sldId id="747" r:id="rId8"/>
    <p:sldId id="756" r:id="rId9"/>
    <p:sldId id="814" r:id="rId10"/>
    <p:sldId id="720" r:id="rId11"/>
    <p:sldId id="704" r:id="rId12"/>
    <p:sldId id="757" r:id="rId13"/>
    <p:sldId id="760" r:id="rId14"/>
    <p:sldId id="759" r:id="rId15"/>
    <p:sldId id="758" r:id="rId16"/>
    <p:sldId id="750" r:id="rId17"/>
    <p:sldId id="755" r:id="rId18"/>
    <p:sldId id="765" r:id="rId19"/>
    <p:sldId id="763" r:id="rId20"/>
    <p:sldId id="764" r:id="rId21"/>
    <p:sldId id="767" r:id="rId22"/>
    <p:sldId id="769" r:id="rId23"/>
    <p:sldId id="770" r:id="rId24"/>
    <p:sldId id="771" r:id="rId25"/>
    <p:sldId id="766" r:id="rId26"/>
    <p:sldId id="751" r:id="rId27"/>
    <p:sldId id="772" r:id="rId28"/>
    <p:sldId id="778" r:id="rId29"/>
    <p:sldId id="779" r:id="rId30"/>
    <p:sldId id="781" r:id="rId31"/>
    <p:sldId id="783" r:id="rId32"/>
    <p:sldId id="784" r:id="rId33"/>
    <p:sldId id="782" r:id="rId34"/>
    <p:sldId id="786" r:id="rId35"/>
    <p:sldId id="812" r:id="rId36"/>
    <p:sldId id="811" r:id="rId37"/>
    <p:sldId id="785" r:id="rId38"/>
    <p:sldId id="775" r:id="rId39"/>
    <p:sldId id="790" r:id="rId40"/>
    <p:sldId id="791" r:id="rId41"/>
    <p:sldId id="792" r:id="rId42"/>
    <p:sldId id="795" r:id="rId43"/>
    <p:sldId id="794" r:id="rId44"/>
    <p:sldId id="793" r:id="rId45"/>
    <p:sldId id="776" r:id="rId46"/>
    <p:sldId id="762" r:id="rId47"/>
    <p:sldId id="789" r:id="rId48"/>
    <p:sldId id="748" r:id="rId49"/>
    <p:sldId id="796" r:id="rId50"/>
    <p:sldId id="257" r:id="rId51"/>
    <p:sldId id="797" r:id="rId52"/>
    <p:sldId id="802" r:id="rId53"/>
    <p:sldId id="800" r:id="rId54"/>
    <p:sldId id="803" r:id="rId55"/>
    <p:sldId id="801" r:id="rId56"/>
    <p:sldId id="804" r:id="rId57"/>
    <p:sldId id="805" r:id="rId58"/>
    <p:sldId id="806" r:id="rId59"/>
    <p:sldId id="808" r:id="rId60"/>
    <p:sldId id="809" r:id="rId61"/>
    <p:sldId id="810" r:id="rId62"/>
    <p:sldId id="320" r:id="rId63"/>
  </p:sldIdLst>
  <p:sldSz cx="12192000" cy="6858000"/>
  <p:notesSz cx="6858000" cy="9144000"/>
  <p:custDataLst>
    <p:tags r:id="rId65"/>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43" userDrawn="1">
          <p15:clr>
            <a:srgbClr val="A4A3A4"/>
          </p15:clr>
        </p15:guide>
        <p15:guide id="2" pos="5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琪琦 潘" initials="琪琦"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94CD"/>
    <a:srgbClr val="000000"/>
    <a:srgbClr val="3244A8"/>
    <a:srgbClr val="F3F4FA"/>
    <a:srgbClr val="5B69B9"/>
    <a:srgbClr val="C1C7E5"/>
    <a:srgbClr val="848FCB"/>
    <a:srgbClr val="6C6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2" autoAdjust="0"/>
    <p:restoredTop sz="90366" autoAdjust="0"/>
  </p:normalViewPr>
  <p:slideViewPr>
    <p:cSldViewPr snapToGrid="0" showGuides="1">
      <p:cViewPr>
        <p:scale>
          <a:sx n="88" d="100"/>
          <a:sy n="88" d="100"/>
        </p:scale>
        <p:origin x="231" y="57"/>
      </p:cViewPr>
      <p:guideLst>
        <p:guide orient="horz" pos="2243"/>
        <p:guide pos="528"/>
      </p:guideLst>
    </p:cSldViewPr>
  </p:slideViewPr>
  <p:notesTextViewPr>
    <p:cViewPr>
      <p:scale>
        <a:sx n="1" d="1"/>
        <a:sy n="1" d="1"/>
      </p:scale>
      <p:origin x="0" y="0"/>
    </p:cViewPr>
  </p:notesTextViewPr>
  <p:sorterViewPr>
    <p:cViewPr>
      <p:scale>
        <a:sx n="156" d="100"/>
        <a:sy n="156" d="100"/>
      </p:scale>
      <p:origin x="0" y="-2356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A13AD1-0114-4D29-A784-05DD15CFEFBA}"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6BC662-DA64-4664-BE7B-DCE427AAF4D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13</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14</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15</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sym typeface="+mn-ea"/>
              </a:rPr>
              <a:t>初始状态下，只有物理内存区数组，然后循环输入每个内存区的开始地址（start）和大小（size）。（对应1）</a:t>
            </a:r>
            <a:endParaRPr lang="zh-CN" altLang="en-US"/>
          </a:p>
          <a:p>
            <a:pPr>
              <a:spcBef>
                <a:spcPct val="0"/>
              </a:spcBef>
            </a:pPr>
            <a:r>
              <a:rPr lang="zh-CN" altLang="en-US">
                <a:sym typeface="+mn-ea"/>
              </a:rPr>
              <a:t>由于g_vmPhysSeg初值为0，当第一次调用参数时，直接跳过循环体，也就是说，输入第一个元素时，直接将这部分内存区转化为物理内存段数组中的第一个元素。（对应2、3）</a:t>
            </a:r>
            <a:endParaRPr lang="zh-CN" altLang="en-US"/>
          </a:p>
          <a:p>
            <a:pPr>
              <a:spcBef>
                <a:spcPct val="0"/>
              </a:spcBef>
            </a:pPr>
            <a:r>
              <a:rPr lang="zh-CN" altLang="en-US">
                <a:sym typeface="+mn-ea"/>
              </a:rPr>
              <a:t>之后输入的元素，如果他的起始地址+大小，也就是说它的结束地址不大于前一个段的起始地址，则转化为段后位于段数组的下一位置。（对应4、5）</a:t>
            </a:r>
            <a:endParaRPr lang="zh-CN" altLang="en-US"/>
          </a:p>
          <a:p>
            <a:pPr>
              <a:spcBef>
                <a:spcPct val="0"/>
              </a:spcBef>
            </a:pPr>
            <a:r>
              <a:rPr lang="zh-CN" altLang="en-US">
                <a:sym typeface="+mn-ea"/>
              </a:rPr>
              <a:t>否则，将找出段数组中第一个起始位置不大于他的结束位置的元素，然后将他插入他这个元素的后面，其他元素往后顺延一个元素。（对应6、7、8）</a:t>
            </a:r>
            <a:endParaRPr lang="zh-CN" altLang="en-US"/>
          </a:p>
          <a:p>
            <a:pPr>
              <a:spcBef>
                <a:spcPct val="0"/>
              </a:spcBef>
            </a:pPr>
            <a:r>
              <a:rPr lang="zh-CN" altLang="en-US">
                <a:sym typeface="+mn-ea"/>
              </a:rPr>
              <a:t>也就是说，物理内存数组中的元素可能并不是按照物理内存的实际地址排序的，但段数组一定会被纠正成按照物理内存数组实际地址排序。</a:t>
            </a:r>
            <a:endParaRPr lang="zh-CN" altLang="en-US"/>
          </a:p>
          <a:p>
            <a:pPr>
              <a:spcBef>
                <a:spcPct val="0"/>
              </a:spcBef>
            </a:pPr>
            <a:r>
              <a:rPr lang="zh-CN" altLang="en-US">
                <a:sym typeface="+mn-ea"/>
              </a:rPr>
              <a:t>可以理解为从数组A向数组B导数据，其中数组A中元素无任何排序，而每向数组B导一个元素，就需要与之前的元素进行比较以实现一种按照某种因素实现的排序。</a:t>
            </a:r>
            <a:endParaRPr lang="zh-CN" altLang="en-US"/>
          </a:p>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16</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sym typeface="+mn-ea"/>
              </a:rPr>
              <a:t>初始状态下，只有物理内存区数组，然后循环输入每个内存区的开始地址（start）和大小（size）。（对应1）</a:t>
            </a:r>
            <a:endParaRPr lang="zh-CN" altLang="en-US"/>
          </a:p>
          <a:p>
            <a:pPr>
              <a:spcBef>
                <a:spcPct val="0"/>
              </a:spcBef>
            </a:pPr>
            <a:r>
              <a:rPr lang="zh-CN" altLang="en-US">
                <a:sym typeface="+mn-ea"/>
              </a:rPr>
              <a:t>由于g_vmPhysSeg初值为0，当第一次调用参数时，直接跳过循环体，也就是说，输入第一个元素时，直接将这部分内存区转化为物理内存段数组中的第一个元素。（对应2、3）</a:t>
            </a:r>
            <a:endParaRPr lang="zh-CN" altLang="en-US"/>
          </a:p>
          <a:p>
            <a:pPr>
              <a:spcBef>
                <a:spcPct val="0"/>
              </a:spcBef>
            </a:pPr>
            <a:r>
              <a:rPr lang="zh-CN" altLang="en-US">
                <a:sym typeface="+mn-ea"/>
              </a:rPr>
              <a:t>之后输入的元素，如果他的起始地址+大小，也就是说它的结束地址不大于前一个段的起始地址，则转化为段后位于段数组的下一位置。（对应4、5）</a:t>
            </a:r>
            <a:endParaRPr lang="zh-CN" altLang="en-US"/>
          </a:p>
          <a:p>
            <a:pPr>
              <a:spcBef>
                <a:spcPct val="0"/>
              </a:spcBef>
            </a:pPr>
            <a:r>
              <a:rPr lang="zh-CN" altLang="en-US">
                <a:sym typeface="+mn-ea"/>
              </a:rPr>
              <a:t>否则，将找出段数组中第一个起始位置不大于他的结束位置的元素，然后将他插入他这个元素的后面，其他元素往后顺延一个元素。（对应6、7、8）</a:t>
            </a:r>
            <a:endParaRPr lang="zh-CN" altLang="en-US"/>
          </a:p>
          <a:p>
            <a:pPr>
              <a:spcBef>
                <a:spcPct val="0"/>
              </a:spcBef>
            </a:pPr>
            <a:r>
              <a:rPr lang="zh-CN" altLang="en-US">
                <a:sym typeface="+mn-ea"/>
              </a:rPr>
              <a:t>也就是说，物理内存数组中的元素可能并不是按照物理内存的实际地址排序的，但段数组一定会被纠正成按照物理内存数组实际地址排序。</a:t>
            </a:r>
            <a:endParaRPr lang="zh-CN" altLang="en-US"/>
          </a:p>
          <a:p>
            <a:pPr>
              <a:spcBef>
                <a:spcPct val="0"/>
              </a:spcBef>
            </a:pPr>
            <a:r>
              <a:rPr lang="zh-CN" altLang="en-US">
                <a:sym typeface="+mn-ea"/>
              </a:rPr>
              <a:t>可以理解为从数组A向数组B导数据，其中数组A中元素无任何排序，而每向数组B导一个元素，就需要与之前的元素进行比较以实现一种按照某种因素实现的排序。</a:t>
            </a:r>
            <a:endParaRPr lang="zh-CN" altLang="en-US"/>
          </a:p>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17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sym typeface="+mn-ea"/>
              </a:rPr>
              <a:t>初始状态下，只有物理内存区数组，然后循环输入每个内存区的开始地址（start）和大小（size）。（对应1）</a:t>
            </a:r>
            <a:endParaRPr lang="zh-CN" altLang="en-US"/>
          </a:p>
          <a:p>
            <a:pPr>
              <a:spcBef>
                <a:spcPct val="0"/>
              </a:spcBef>
            </a:pPr>
            <a:r>
              <a:rPr lang="zh-CN" altLang="en-US">
                <a:sym typeface="+mn-ea"/>
              </a:rPr>
              <a:t>由于g_vmPhysSeg初值为0，当第一次调用参数时，直接跳过循环体，也就是说，输入第一个元素时，直接将这部分内存区转化为物理内存段数组中的第一个元素。（对应2、3）</a:t>
            </a:r>
            <a:endParaRPr lang="zh-CN" altLang="en-US"/>
          </a:p>
          <a:p>
            <a:pPr>
              <a:spcBef>
                <a:spcPct val="0"/>
              </a:spcBef>
            </a:pPr>
            <a:r>
              <a:rPr lang="zh-CN" altLang="en-US">
                <a:sym typeface="+mn-ea"/>
              </a:rPr>
              <a:t>之后输入的元素，如果他的起始地址+大小，也就是说它的结束地址不大于前一个段的起始地址，则转化为段后位于段数组的下一位置。（对应4、5）</a:t>
            </a:r>
            <a:endParaRPr lang="zh-CN" altLang="en-US"/>
          </a:p>
          <a:p>
            <a:pPr>
              <a:spcBef>
                <a:spcPct val="0"/>
              </a:spcBef>
            </a:pPr>
            <a:r>
              <a:rPr lang="zh-CN" altLang="en-US">
                <a:sym typeface="+mn-ea"/>
              </a:rPr>
              <a:t>否则，将找出段数组中第一个起始位置不大于他的结束位置的元素，然后将他插入他这个元素的后面，其他元素往后顺延一个元素。（对应6、7、8）</a:t>
            </a:r>
            <a:endParaRPr lang="zh-CN" altLang="en-US"/>
          </a:p>
          <a:p>
            <a:pPr>
              <a:spcBef>
                <a:spcPct val="0"/>
              </a:spcBef>
            </a:pPr>
            <a:r>
              <a:rPr lang="zh-CN" altLang="en-US">
                <a:sym typeface="+mn-ea"/>
              </a:rPr>
              <a:t>也就是说，物理内存数组中的元素可能并不是按照物理内存的实际地址排序的，但段数组一定会被纠正成按照物理内存数组实际地址排序。</a:t>
            </a:r>
            <a:endParaRPr lang="zh-CN" altLang="en-US"/>
          </a:p>
          <a:p>
            <a:pPr>
              <a:spcBef>
                <a:spcPct val="0"/>
              </a:spcBef>
            </a:pPr>
            <a:r>
              <a:rPr lang="zh-CN" altLang="en-US">
                <a:sym typeface="+mn-ea"/>
              </a:rPr>
              <a:t>可以理解为从数组A向数组B导数据，其中数组A中元素无任何排序，而每向数组B导一个元素，就需要与之前的元素进行比较以实现一种按照某种因素实现的排序。</a:t>
            </a:r>
            <a:endParaRPr lang="zh-CN" altLang="en-US"/>
          </a:p>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18</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sym typeface="+mn-ea"/>
              </a:rPr>
              <a:t>初始状态下，只有物理内存区数组，然后循环输入每个内存区的开始地址（start）和大小（size）。（对应1）</a:t>
            </a:r>
            <a:endParaRPr lang="zh-CN" altLang="en-US"/>
          </a:p>
          <a:p>
            <a:pPr>
              <a:spcBef>
                <a:spcPct val="0"/>
              </a:spcBef>
            </a:pPr>
            <a:r>
              <a:rPr lang="zh-CN" altLang="en-US">
                <a:sym typeface="+mn-ea"/>
              </a:rPr>
              <a:t>由于g_vmPhysSeg初值为0，当第一次调用参数时，直接跳过循环体，也就是说，输入第一个元素时，直接将这部分内存区转化为物理内存段数组中的第一个元素。（对应2、3）</a:t>
            </a:r>
            <a:endParaRPr lang="zh-CN" altLang="en-US"/>
          </a:p>
          <a:p>
            <a:pPr>
              <a:spcBef>
                <a:spcPct val="0"/>
              </a:spcBef>
            </a:pPr>
            <a:r>
              <a:rPr lang="zh-CN" altLang="en-US">
                <a:sym typeface="+mn-ea"/>
              </a:rPr>
              <a:t>之后输入的元素，如果他的起始地址+大小，也就是说它的结束地址不大于前一个段的起始地址，则转化为段后位于段数组的下一位置。（对应4、5）</a:t>
            </a:r>
            <a:endParaRPr lang="zh-CN" altLang="en-US"/>
          </a:p>
          <a:p>
            <a:pPr>
              <a:spcBef>
                <a:spcPct val="0"/>
              </a:spcBef>
            </a:pPr>
            <a:r>
              <a:rPr lang="zh-CN" altLang="en-US">
                <a:sym typeface="+mn-ea"/>
              </a:rPr>
              <a:t>否则，将找出段数组中第一个起始位置不大于他的结束位置的元素，然后将他插入他这个元素的后面，其他元素往后顺延一个元素。（对应6、7、8）</a:t>
            </a:r>
            <a:endParaRPr lang="zh-CN" altLang="en-US"/>
          </a:p>
          <a:p>
            <a:pPr>
              <a:spcBef>
                <a:spcPct val="0"/>
              </a:spcBef>
            </a:pPr>
            <a:r>
              <a:rPr lang="zh-CN" altLang="en-US">
                <a:sym typeface="+mn-ea"/>
              </a:rPr>
              <a:t>也就是说，物理内存数组中的元素可能并不是按照物理内存的实际地址排序的，但段数组一定会被纠正成按照物理内存数组实际地址排序。</a:t>
            </a:r>
            <a:endParaRPr lang="zh-CN" altLang="en-US"/>
          </a:p>
          <a:p>
            <a:pPr>
              <a:spcBef>
                <a:spcPct val="0"/>
              </a:spcBef>
            </a:pPr>
            <a:r>
              <a:rPr lang="zh-CN" altLang="en-US">
                <a:sym typeface="+mn-ea"/>
              </a:rPr>
              <a:t>可以理解为从数组A向数组B导数据，其中数组A中元素无任何排序，而每向数组B导一个元素，就需要与之前的元素进行比较以实现一种按照某种因素实现的排序。</a:t>
            </a:r>
            <a:endParaRPr lang="zh-CN" altLang="en-US"/>
          </a:p>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19</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20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23</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24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25</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26</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27</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28</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29</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30</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31</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32</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34</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35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36</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38</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39</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41</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42</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47</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49</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51</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6</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52</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53</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54</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55</a:t>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56</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7</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8</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a:effectLst>
                  <a:outerShdw blurRad="38100" dist="19050" dir="2700000" algn="tl" rotWithShape="0">
                    <a:schemeClr val="dk1">
                      <a:alpha val="40000"/>
                    </a:schemeClr>
                  </a:outerShdw>
                </a:effectLst>
                <a:sym typeface="+mn-ea"/>
              </a:rPr>
              <a:t>引用计数（Reference Count）是一个简单而有效的管理对象生命周期的方式。当我们创建一个新对象的时候（向内存页添加内容），它的引用计数为 1，当有一个新的指针指向这个对象时，我们将其引用计数加 1，当某个指针不再指向这个对象是，我们将其引用计数减 1，当对象的引用计数变为 0 时，说明这个对象不再被任何指针指向了，这个时候我们就可以将对象销毁，回收内存（回归空闲内存页链表）。</a:t>
            </a: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10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zh-CN"/>
          </a:p>
        </p:txBody>
      </p:sp>
      <p:sp>
        <p:nvSpPr>
          <p:cNvPr id="460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fld id="{86A82337-08E7-4E4B-AFF7-9E3F11394A9D}" type="slidenum">
              <a:rPr lang="en-US" altLang="zh-CN"/>
              <a:t>12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3889D0DE-18E2-4156-AF2D-BFDE0BBFC37F}" type="datetimeFigureOut">
              <a:rPr lang="zh-CN" altLang="en-US" smtClean="0"/>
              <a:t>2023/6/2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364294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3889D0DE-18E2-4156-AF2D-BFDE0BBFC37F}" type="datetimeFigureOut">
              <a:rPr lang="zh-CN" altLang="en-US" smtClean="0"/>
              <a:t>2023/6/2</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35498460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00DC9178-F65B-43AF-BEF0-513A954C6EE5}" type="slidenum">
              <a:rPr lang="zh-CN" altLang="en-US" smtClean="0"/>
              <a:t>‹#›</a:t>
            </a:fld>
            <a:endParaRPr lang="zh-CN" altLang="en-US"/>
          </a:p>
        </p:txBody>
      </p:sp>
      <p:sp>
        <p:nvSpPr>
          <p:cNvPr id="7" name="日期占位符 1"/>
          <p:cNvSpPr>
            <a:spLocks noGrp="1"/>
          </p:cNvSpPr>
          <p:nvPr>
            <p:ph type="dt" idx="11"/>
          </p:nvPr>
        </p:nvSpPr>
        <p:spPr/>
        <p:txBody>
          <a:bodyPr/>
          <a:lstStyle/>
          <a:p>
            <a:fld id="{3889D0DE-18E2-4156-AF2D-BFDE0BBFC37F}" type="datetimeFigureOut">
              <a:rPr lang="zh-CN" altLang="en-US" smtClean="0"/>
              <a:t>2023/6/2</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274100947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569657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62171D5E-A262-4B84-B3B8-E67B9C4DE7EA}" type="datetimeFigureOut">
              <a:rPr lang="en-US" altLang="zh-CN"/>
              <a:t>6/2/2023</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24C7510-DC34-4748-9CC3-71B869705578}" type="slidenum">
              <a:rPr lang="en-US" altLang="zh-CN"/>
              <a:t>‹#›</a:t>
            </a:fld>
            <a:endParaRPr lang="en-US" altLang="zh-CN"/>
          </a:p>
        </p:txBody>
      </p:sp>
    </p:spTree>
    <p:extLst>
      <p:ext uri="{BB962C8B-B14F-4D97-AF65-F5344CB8AC3E}">
        <p14:creationId xmlns:p14="http://schemas.microsoft.com/office/powerpoint/2010/main" val="108202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Text Placeholder 5"/>
          <p:cNvSpPr>
            <a:spLocks noGrp="1"/>
          </p:cNvSpPr>
          <p:nvPr>
            <p:ph type="body" sz="quarter" idx="10"/>
          </p:nvPr>
        </p:nvSpPr>
        <p:spPr>
          <a:xfrm>
            <a:off x="1168400" y="426401"/>
            <a:ext cx="9855200" cy="555734"/>
          </a:xfrm>
          <a:prstGeom prst="rect">
            <a:avLst/>
          </a:prstGeom>
          <a:effectLst>
            <a:outerShdw blurRad="63500" sx="102000" sy="102000" algn="ctr" rotWithShape="0">
              <a:prstClr val="black">
                <a:alpha val="40000"/>
              </a:prstClr>
            </a:outerShdw>
          </a:effectLst>
        </p:spPr>
        <p:txBody>
          <a:bodyPr vert="horz" anchor="ctr"/>
          <a:lstStyle>
            <a:lvl1pPr marL="0" indent="0" algn="ctr">
              <a:buNone/>
              <a:defRPr sz="3000" spc="400">
                <a:solidFill>
                  <a:schemeClr val="tx1">
                    <a:lumMod val="65000"/>
                    <a:lumOff val="35000"/>
                  </a:schemeClr>
                </a:solidFill>
                <a:latin typeface="Optima"/>
                <a:cs typeface="Optima"/>
              </a:defRPr>
            </a:lvl1pPr>
            <a:lvl2pPr>
              <a:defRPr sz="3000"/>
            </a:lvl2pPr>
            <a:lvl3pPr>
              <a:defRPr sz="3000"/>
            </a:lvl3pPr>
            <a:lvl4pPr>
              <a:defRPr sz="3000"/>
            </a:lvl4pPr>
            <a:lvl5pPr>
              <a:defRPr sz="3000"/>
            </a:lvl5pPr>
          </a:lstStyle>
          <a:p>
            <a:pPr lvl="0"/>
            <a:endParaRPr lang="en-US" dirty="0"/>
          </a:p>
        </p:txBody>
      </p:sp>
      <p:sp>
        <p:nvSpPr>
          <p:cNvPr id="4" name="Text Placeholder 5"/>
          <p:cNvSpPr>
            <a:spLocks noGrp="1"/>
          </p:cNvSpPr>
          <p:nvPr>
            <p:ph type="body" sz="quarter" idx="11"/>
          </p:nvPr>
        </p:nvSpPr>
        <p:spPr>
          <a:xfrm>
            <a:off x="1168400" y="944975"/>
            <a:ext cx="9855200" cy="316100"/>
          </a:xfrm>
          <a:prstGeom prst="rect">
            <a:avLst/>
          </a:prstGeom>
        </p:spPr>
        <p:txBody>
          <a:bodyPr vert="horz" anchor="ctr"/>
          <a:lstStyle>
            <a:lvl1pPr marL="0" indent="0" algn="ctr">
              <a:buNone/>
              <a:defRPr sz="1200" i="0" spc="300">
                <a:solidFill>
                  <a:schemeClr val="bg1">
                    <a:lumMod val="65000"/>
                  </a:schemeClr>
                </a:solidFill>
                <a:latin typeface="Calibri" panose="020F0502020204030204"/>
                <a:cs typeface="Calibri" panose="020F0502020204030204"/>
              </a:defRPr>
            </a:lvl1pPr>
            <a:lvl2pPr>
              <a:defRPr sz="3000"/>
            </a:lvl2pPr>
            <a:lvl3pPr>
              <a:defRPr sz="3000"/>
            </a:lvl3pPr>
            <a:lvl4pPr>
              <a:defRPr sz="3000"/>
            </a:lvl4pPr>
            <a:lvl5pPr>
              <a:defRPr sz="3000"/>
            </a:lvl5pPr>
          </a:lstStyle>
          <a:p>
            <a:pPr lvl="0"/>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16" presetClass="entr" presetSubtype="37" fill="hold" grpId="0" nodeType="withEffect" nodePh="1">
                                  <p:stCondLst>
                                    <p:cond delay="250"/>
                                  </p:stCondLst>
                                  <p:endCondLst>
                                    <p:cond evt="begin" delay="0">
                                      <p:tn val="10"/>
                                    </p:cond>
                                  </p:end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outVertical)">
                                      <p:cBhvr>
                                        <p:cTn id="12"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7" presetClass="entr" presetSubtype="0"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P spid="4" grpId="0" build="p">
        <p:tmplLst>
          <p:tmpl lvl="1">
            <p:tnLst>
              <p:par>
                <p:cTn presetID="16" presetClass="entr" presetSubtype="37" fill="hold" nodeType="withEffect" nodePh="1">
                  <p:stCondLst>
                    <p:cond delay="25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barn(outVertical)">
                      <p:cBhvr>
                        <p:cTn dur="1000"/>
                        <p:tgtEl>
                          <p:spTgt spid="4"/>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192000" cy="6858000"/>
          </a:xfrm>
          <a:prstGeom prst="rect">
            <a:avLst/>
          </a:prstGeom>
        </p:spPr>
        <p:txBody>
          <a:bodyPr/>
          <a:lstStyle/>
          <a:p>
            <a:pPr lvl="0"/>
            <a:endParaRPr lang="en-US" noProof="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8" name="Picture Placeholder 2"/>
          <p:cNvSpPr>
            <a:spLocks noGrp="1"/>
          </p:cNvSpPr>
          <p:nvPr>
            <p:ph type="pic" sz="quarter" idx="10" hasCustomPrompt="1"/>
          </p:nvPr>
        </p:nvSpPr>
        <p:spPr>
          <a:xfrm>
            <a:off x="890587" y="2476500"/>
            <a:ext cx="3194050" cy="3560763"/>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9" name="Picture Placeholder 2"/>
          <p:cNvSpPr>
            <a:spLocks noGrp="1"/>
          </p:cNvSpPr>
          <p:nvPr>
            <p:ph type="pic" sz="quarter" idx="11" hasCustomPrompt="1"/>
          </p:nvPr>
        </p:nvSpPr>
        <p:spPr>
          <a:xfrm>
            <a:off x="4498975" y="2476500"/>
            <a:ext cx="3194050" cy="3560763"/>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
        <p:nvSpPr>
          <p:cNvPr id="10" name="Picture Placeholder 2"/>
          <p:cNvSpPr>
            <a:spLocks noGrp="1"/>
          </p:cNvSpPr>
          <p:nvPr>
            <p:ph type="pic" sz="quarter" idx="12" hasCustomPrompt="1"/>
          </p:nvPr>
        </p:nvSpPr>
        <p:spPr>
          <a:xfrm>
            <a:off x="8107362" y="2476500"/>
            <a:ext cx="3194050" cy="3560763"/>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5735061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233214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3889D0DE-18E2-4156-AF2D-BFDE0BBFC37F}" type="datetimeFigureOut">
              <a:rPr lang="zh-CN" altLang="en-US" smtClean="0"/>
              <a:t>2023/6/2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152173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1848563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1140399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3693436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2434319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2053473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36064338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2932365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8660824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4326849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89430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3889D0DE-18E2-4156-AF2D-BFDE0BBFC37F}" type="datetimeFigureOut">
              <a:rPr lang="zh-CN" altLang="en-US" smtClean="0"/>
              <a:t>2023/6/2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176799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25091090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2682421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20454051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17363718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19143703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30757985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644637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2116664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10065919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3275126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fld id="{3889D0DE-18E2-4156-AF2D-BFDE0BBFC37F}" type="datetimeFigureOut">
              <a:rPr lang="zh-CN" altLang="en-US" smtClean="0"/>
              <a:t>2023/6/2</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94079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1124920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4101041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27023795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3394419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12405974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15418355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11288000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6267068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7384894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323715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3889D0DE-18E2-4156-AF2D-BFDE0BBFC37F}" type="datetimeFigureOut">
              <a:rPr lang="zh-CN" altLang="en-US" smtClean="0"/>
              <a:t>2023/6/2</a:t>
            </a:fld>
            <a:endParaRPr lang="zh-CN" altLang="en-US"/>
          </a:p>
        </p:txBody>
      </p:sp>
      <p:sp>
        <p:nvSpPr>
          <p:cNvPr id="5" name="页脚占位符 3"/>
          <p:cNvSpPr>
            <a:spLocks noGrp="1"/>
          </p:cNvSpPr>
          <p:nvPr>
            <p:ph type="ftr" idx="11"/>
          </p:nvPr>
        </p:nvSpPr>
        <p:spPr/>
        <p:txBody>
          <a:bodyPr/>
          <a:lstStyle/>
          <a:p>
            <a:endParaRPr lang="zh-CN" altLang="en-US"/>
          </a:p>
        </p:txBody>
      </p:sp>
      <p:sp>
        <p:nvSpPr>
          <p:cNvPr id="6" name="灯片编号占位符 4"/>
          <p:cNvSpPr>
            <a:spLocks noGrp="1"/>
          </p:cNvSpPr>
          <p:nvPr>
            <p:ph type="sldNum" idx="12"/>
          </p:nvPr>
        </p:nvSpPr>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86337546"/>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11480521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16244901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447870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0321115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26404329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1562398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9861446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5658905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85612188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139621880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3889D0DE-18E2-4156-AF2D-BFDE0BBFC37F}" type="datetimeFigureOut">
              <a:rPr lang="zh-CN" altLang="en-US" smtClean="0"/>
              <a:t>2023/6/2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180526966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14745517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271791161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11601618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436645983"/>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9564155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4101931659"/>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327827899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224189982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07548225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853006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3889D0DE-18E2-4156-AF2D-BFDE0BBFC37F}" type="datetimeFigureOut">
              <a:rPr lang="zh-CN" altLang="en-US" smtClean="0"/>
              <a:t>2023/6/2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38535363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3889D0DE-18E2-4156-AF2D-BFDE0BBFC37F}" type="datetimeFigureOut">
              <a:rPr lang="zh-CN" altLang="en-US" smtClean="0"/>
              <a:t>2023/6/2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120629367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3889D0DE-18E2-4156-AF2D-BFDE0BBFC37F}" type="datetimeFigureOut">
              <a:rPr lang="zh-CN" altLang="en-US" smtClean="0"/>
              <a:t>2023/6/2</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337921150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9">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3889D0DE-18E2-4156-AF2D-BFDE0BBFC37F}" type="datetimeFigureOut">
              <a:rPr lang="zh-CN" altLang="en-US" smtClean="0"/>
              <a:t>2023/6/2</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C9178-F65B-43AF-BEF0-513A954C6EE5}" type="slidenum">
              <a:rPr lang="zh-CN" altLang="en-US" smtClean="0"/>
              <a:t>‹#›</a:t>
            </a:fld>
            <a:endParaRPr lang="zh-CN" altLang="en-US"/>
          </a:p>
        </p:txBody>
      </p:sp>
    </p:spTree>
    <p:extLst>
      <p:ext uri="{BB962C8B-B14F-4D97-AF65-F5344CB8AC3E}">
        <p14:creationId xmlns:p14="http://schemas.microsoft.com/office/powerpoint/2010/main" val="357435081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61" r:id="rId14"/>
    <p:sldLayoutId id="2147483662" r:id="rId15"/>
    <p:sldLayoutId id="2147483663" r:id="rId16"/>
    <p:sldLayoutId id="2147483664"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353083598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199334033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429295292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12739123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1471964591"/>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12.xml"/><Relationship Id="rId7" Type="http://schemas.openxmlformats.org/officeDocument/2006/relationships/slideLayout" Target="../slideLayouts/slideLayout13.xml"/><Relationship Id="rId12" Type="http://schemas.openxmlformats.org/officeDocument/2006/relationships/image" Target="../media/image2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27.png"/><Relationship Id="rId5" Type="http://schemas.openxmlformats.org/officeDocument/2006/relationships/tags" Target="../tags/tag14.xml"/><Relationship Id="rId10" Type="http://schemas.openxmlformats.org/officeDocument/2006/relationships/image" Target="../media/image26.png"/><Relationship Id="rId4" Type="http://schemas.openxmlformats.org/officeDocument/2006/relationships/tags" Target="../tags/tag13.xml"/><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slideLayout" Target="../slideLayouts/slideLayout13.xml"/><Relationship Id="rId4" Type="http://schemas.openxmlformats.org/officeDocument/2006/relationships/tags" Target="../tags/tag19.xml"/></Relationships>
</file>

<file path=ppt/slides/_rels/slide1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tags" Target="../tags/tag22.xml"/><Relationship Id="rId7" Type="http://schemas.openxmlformats.org/officeDocument/2006/relationships/slide" Target="slide14.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9.png"/><Relationship Id="rId5" Type="http://schemas.openxmlformats.org/officeDocument/2006/relationships/notesSlide" Target="../notesSlides/notesSlide9.xml"/><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slide" Target="slide20.xml"/><Relationship Id="rId3" Type="http://schemas.openxmlformats.org/officeDocument/2006/relationships/tags" Target="../tags/tag25.xml"/><Relationship Id="rId7" Type="http://schemas.openxmlformats.org/officeDocument/2006/relationships/slideLayout" Target="../slideLayouts/slideLayout13.xml"/><Relationship Id="rId12" Type="http://schemas.openxmlformats.org/officeDocument/2006/relationships/slide" Target="slide19.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slide" Target="slide17.xml"/><Relationship Id="rId5" Type="http://schemas.openxmlformats.org/officeDocument/2006/relationships/tags" Target="../tags/tag27.xml"/><Relationship Id="rId10" Type="http://schemas.openxmlformats.org/officeDocument/2006/relationships/slide" Target="slide16.xml"/><Relationship Id="rId4" Type="http://schemas.openxmlformats.org/officeDocument/2006/relationships/tags" Target="../tags/tag26.xml"/><Relationship Id="rId9" Type="http://schemas.openxmlformats.org/officeDocument/2006/relationships/image" Target="../media/image30.png"/><Relationship Id="rId14" Type="http://schemas.openxmlformats.org/officeDocument/2006/relationships/slide" Target="slide21.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31.xml"/><Relationship Id="rId7" Type="http://schemas.openxmlformats.org/officeDocument/2006/relationships/notesSlide" Target="../notesSlides/notesSlide11.xml"/><Relationship Id="rId12" Type="http://schemas.openxmlformats.org/officeDocument/2006/relationships/slide" Target="slide12.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3.xml"/><Relationship Id="rId11" Type="http://schemas.openxmlformats.org/officeDocument/2006/relationships/image" Target="../media/image34.png"/><Relationship Id="rId5" Type="http://schemas.openxmlformats.org/officeDocument/2006/relationships/tags" Target="../tags/tag33.xml"/><Relationship Id="rId10" Type="http://schemas.openxmlformats.org/officeDocument/2006/relationships/image" Target="../media/image33.png"/><Relationship Id="rId4" Type="http://schemas.openxmlformats.org/officeDocument/2006/relationships/tags" Target="../tags/tag32.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slide" Target="slide1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5.png"/><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9.xml"/><Relationship Id="rId7" Type="http://schemas.openxmlformats.org/officeDocument/2006/relationships/notesSlide" Target="../notesSlides/notesSlide13.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Layout" Target="../slideLayouts/slideLayout13.xml"/><Relationship Id="rId11" Type="http://schemas.openxmlformats.org/officeDocument/2006/relationships/slide" Target="slide13.xml"/><Relationship Id="rId5" Type="http://schemas.openxmlformats.org/officeDocument/2006/relationships/tags" Target="../tags/tag41.xml"/><Relationship Id="rId10" Type="http://schemas.openxmlformats.org/officeDocument/2006/relationships/image" Target="../media/image38.png"/><Relationship Id="rId4" Type="http://schemas.openxmlformats.org/officeDocument/2006/relationships/tags" Target="../tags/tag40.xml"/><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slide" Target="slide13.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9.png"/><Relationship Id="rId5" Type="http://schemas.openxmlformats.org/officeDocument/2006/relationships/notesSlide" Target="../notesSlides/notesSlide14.xml"/><Relationship Id="rId4"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47.xml"/><Relationship Id="rId7" Type="http://schemas.openxmlformats.org/officeDocument/2006/relationships/image" Target="../media/image4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15.xml"/><Relationship Id="rId5" Type="http://schemas.openxmlformats.org/officeDocument/2006/relationships/slideLayout" Target="../slideLayouts/slideLayout13.xml"/><Relationship Id="rId4" Type="http://schemas.openxmlformats.org/officeDocument/2006/relationships/tags" Target="../tags/tag48.xml"/><Relationship Id="rId9" Type="http://schemas.openxmlformats.org/officeDocument/2006/relationships/slide" Target="slide13.xml"/></Relationships>
</file>

<file path=ppt/slides/_rels/slide19.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tags" Target="../tags/tag51.xml"/><Relationship Id="rId7" Type="http://schemas.openxmlformats.org/officeDocument/2006/relationships/image" Target="../media/image43.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2.png"/><Relationship Id="rId5" Type="http://schemas.openxmlformats.org/officeDocument/2006/relationships/notesSlide" Target="../notesSlides/notesSlide16.xml"/><Relationship Id="rId4"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54.xml"/><Relationship Id="rId7" Type="http://schemas.openxmlformats.org/officeDocument/2006/relationships/image" Target="../media/image4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17.xml"/><Relationship Id="rId5" Type="http://schemas.openxmlformats.org/officeDocument/2006/relationships/slideLayout" Target="../slideLayouts/slideLayout13.xml"/><Relationship Id="rId10" Type="http://schemas.openxmlformats.org/officeDocument/2006/relationships/slide" Target="slide13.xml"/><Relationship Id="rId4" Type="http://schemas.openxmlformats.org/officeDocument/2006/relationships/tags" Target="../tags/tag55.xml"/><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slideLayout" Target="../slideLayouts/slideLayout13.xml"/><Relationship Id="rId4" Type="http://schemas.openxmlformats.org/officeDocument/2006/relationships/tags" Target="../tags/tag59.xml"/></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62.xml"/><Relationship Id="rId7" Type="http://schemas.openxmlformats.org/officeDocument/2006/relationships/image" Target="../media/image47.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18.xml"/><Relationship Id="rId5" Type="http://schemas.openxmlformats.org/officeDocument/2006/relationships/slideLayout" Target="../slideLayouts/slideLayout13.xml"/><Relationship Id="rId4" Type="http://schemas.openxmlformats.org/officeDocument/2006/relationships/tags" Target="../tags/tag6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49.png"/><Relationship Id="rId4"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slide" Target="slide26.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50.png"/><Relationship Id="rId5" Type="http://schemas.openxmlformats.org/officeDocument/2006/relationships/notesSlide" Target="../notesSlides/notesSlide20.xml"/><Relationship Id="rId4"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tags" Target="../tags/tag71.xml"/><Relationship Id="rId7" Type="http://schemas.openxmlformats.org/officeDocument/2006/relationships/image" Target="../media/image51.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21.xml"/><Relationship Id="rId5" Type="http://schemas.openxmlformats.org/officeDocument/2006/relationships/slideLayout" Target="../slideLayouts/slideLayout13.xml"/><Relationship Id="rId4" Type="http://schemas.openxmlformats.org/officeDocument/2006/relationships/tags" Target="../tags/tag72.xml"/><Relationship Id="rId9" Type="http://schemas.openxmlformats.org/officeDocument/2006/relationships/slide" Target="slide32.xml"/></Relationships>
</file>

<file path=ppt/slides/_rels/slide27.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image" Target="../media/image53.png"/><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image" Target="../media/image52.png"/><Relationship Id="rId2" Type="http://schemas.openxmlformats.org/officeDocument/2006/relationships/tags" Target="../tags/tag74.xml"/><Relationship Id="rId16" Type="http://schemas.openxmlformats.org/officeDocument/2006/relationships/slide" Target="slide33.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notesSlide" Target="../notesSlides/notesSlide22.xml"/><Relationship Id="rId5" Type="http://schemas.openxmlformats.org/officeDocument/2006/relationships/tags" Target="../tags/tag77.xml"/><Relationship Id="rId15" Type="http://schemas.openxmlformats.org/officeDocument/2006/relationships/slide" Target="slide29.xml"/><Relationship Id="rId10" Type="http://schemas.openxmlformats.org/officeDocument/2006/relationships/slideLayout" Target="../slideLayouts/slideLayout13.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slide" Target="slide30.xml"/></Relationships>
</file>

<file path=ppt/slides/_rels/slide28.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slide" Target="slide26.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54.png"/><Relationship Id="rId5" Type="http://schemas.openxmlformats.org/officeDocument/2006/relationships/notesSlide" Target="../notesSlides/notesSlide23.xml"/><Relationship Id="rId4"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tags" Target="../tags/tag87.xml"/><Relationship Id="rId7" Type="http://schemas.openxmlformats.org/officeDocument/2006/relationships/image" Target="../media/image55.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24.xml"/><Relationship Id="rId5" Type="http://schemas.openxmlformats.org/officeDocument/2006/relationships/slideLayout" Target="../slideLayouts/slideLayout13.xml"/><Relationship Id="rId4" Type="http://schemas.openxmlformats.org/officeDocument/2006/relationships/tags" Target="../tags/tag8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91.xml"/><Relationship Id="rId7" Type="http://schemas.openxmlformats.org/officeDocument/2006/relationships/slideLayout" Target="../slideLayouts/slideLayout13.xml"/><Relationship Id="rId12" Type="http://schemas.openxmlformats.org/officeDocument/2006/relationships/slide" Target="slide31.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slide" Target="slide27.xml"/><Relationship Id="rId5" Type="http://schemas.openxmlformats.org/officeDocument/2006/relationships/tags" Target="../tags/tag93.xml"/><Relationship Id="rId10" Type="http://schemas.openxmlformats.org/officeDocument/2006/relationships/image" Target="../media/image57.png"/><Relationship Id="rId4" Type="http://schemas.openxmlformats.org/officeDocument/2006/relationships/tags" Target="../tags/tag92.xml"/><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slide" Target="slide30.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58.png"/><Relationship Id="rId5" Type="http://schemas.openxmlformats.org/officeDocument/2006/relationships/notesSlide" Target="../notesSlides/notesSlide26.xml"/><Relationship Id="rId4"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26" Type="http://schemas.openxmlformats.org/officeDocument/2006/relationships/image" Target="../media/image59.png"/><Relationship Id="rId3" Type="http://schemas.openxmlformats.org/officeDocument/2006/relationships/tags" Target="../tags/tag100.xml"/><Relationship Id="rId21" Type="http://schemas.openxmlformats.org/officeDocument/2006/relationships/tags" Target="../tags/tag118.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5" Type="http://schemas.openxmlformats.org/officeDocument/2006/relationships/notesSlide" Target="../notesSlides/notesSlide27.xml"/><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tags" Target="../tags/tag117.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24" Type="http://schemas.openxmlformats.org/officeDocument/2006/relationships/slideLayout" Target="../slideLayouts/slideLayout13.xml"/><Relationship Id="rId5" Type="http://schemas.openxmlformats.org/officeDocument/2006/relationships/tags" Target="../tags/tag102.xml"/><Relationship Id="rId15" Type="http://schemas.openxmlformats.org/officeDocument/2006/relationships/tags" Target="../tags/tag112.xml"/><Relationship Id="rId23" Type="http://schemas.openxmlformats.org/officeDocument/2006/relationships/tags" Target="../tags/tag120.xml"/><Relationship Id="rId10" Type="http://schemas.openxmlformats.org/officeDocument/2006/relationships/tags" Target="../tags/tag107.xml"/><Relationship Id="rId19" Type="http://schemas.openxmlformats.org/officeDocument/2006/relationships/tags" Target="../tags/tag116.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 Id="rId22" Type="http://schemas.openxmlformats.org/officeDocument/2006/relationships/tags" Target="../tags/tag119.xml"/><Relationship Id="rId27" Type="http://schemas.openxmlformats.org/officeDocument/2006/relationships/slide" Target="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 Target="slide39.xml"/><Relationship Id="rId5" Type="http://schemas.openxmlformats.org/officeDocument/2006/relationships/image" Target="../media/image60.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123.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5.xml"/><Relationship Id="rId1" Type="http://schemas.openxmlformats.org/officeDocument/2006/relationships/tags" Target="../tags/tag124.xml"/><Relationship Id="rId5" Type="http://schemas.openxmlformats.org/officeDocument/2006/relationships/image" Target="../media/image62.png"/><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tags" Target="../tags/tag128.xml"/><Relationship Id="rId7" Type="http://schemas.openxmlformats.org/officeDocument/2006/relationships/image" Target="../media/image46.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45.png"/><Relationship Id="rId5" Type="http://schemas.openxmlformats.org/officeDocument/2006/relationships/notesSlide" Target="../notesSlides/notesSlide31.xml"/><Relationship Id="rId4"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131.xml"/><Relationship Id="rId7" Type="http://schemas.openxmlformats.org/officeDocument/2006/relationships/notesSlide" Target="../notesSlides/notesSlide32.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slideLayout" Target="../slideLayouts/slideLayout13.xml"/><Relationship Id="rId5" Type="http://schemas.openxmlformats.org/officeDocument/2006/relationships/tags" Target="../tags/tag133.xml"/><Relationship Id="rId10" Type="http://schemas.openxmlformats.org/officeDocument/2006/relationships/slide" Target="slide40.xml"/><Relationship Id="rId4" Type="http://schemas.openxmlformats.org/officeDocument/2006/relationships/tags" Target="../tags/tag132.xml"/><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slide" Target="slide34.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65.png"/><Relationship Id="rId5" Type="http://schemas.openxmlformats.org/officeDocument/2006/relationships/notesSlide" Target="../notesSlides/notesSlide33.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139.xml"/><Relationship Id="rId7" Type="http://schemas.openxmlformats.org/officeDocument/2006/relationships/image" Target="../media/image66.pn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notesSlide" Target="../notesSlides/notesSlide34.xml"/><Relationship Id="rId5" Type="http://schemas.openxmlformats.org/officeDocument/2006/relationships/slideLayout" Target="../slideLayouts/slideLayout13.xml"/><Relationship Id="rId4" Type="http://schemas.openxmlformats.org/officeDocument/2006/relationships/tags" Target="../tags/tag140.xml"/></Relationships>
</file>

<file path=ppt/slides/_rels/slide42.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68.png"/><Relationship Id="rId5" Type="http://schemas.openxmlformats.org/officeDocument/2006/relationships/notesSlide" Target="../notesSlides/notesSlide35.xml"/><Relationship Id="rId4"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146.xml"/><Relationship Id="rId7" Type="http://schemas.openxmlformats.org/officeDocument/2006/relationships/image" Target="../media/image69.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notesSlide" Target="../notesSlides/notesSlide37.xml"/><Relationship Id="rId5" Type="http://schemas.openxmlformats.org/officeDocument/2006/relationships/slideLayout" Target="../slideLayouts/slideLayout13.xml"/><Relationship Id="rId4" Type="http://schemas.openxmlformats.org/officeDocument/2006/relationships/tags" Target="../tags/tag147.xml"/><Relationship Id="rId9"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tags" Target="../tags/tag160.xml"/><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image" Target="../media/image73.png"/><Relationship Id="rId2" Type="http://schemas.openxmlformats.org/officeDocument/2006/relationships/tags" Target="../tags/tag149.xml"/><Relationship Id="rId16" Type="http://schemas.openxmlformats.org/officeDocument/2006/relationships/image" Target="../media/image72.png"/><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notesSlide" Target="../notesSlides/notesSlide38.xml"/><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tags" Target="../tags/tag163.xml"/><Relationship Id="rId7" Type="http://schemas.openxmlformats.org/officeDocument/2006/relationships/slideLayout" Target="../slideLayouts/slideLayout1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s>
</file>

<file path=ppt/slides/_rels/slide51.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74.png"/><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notesSlide" Target="../notesSlides/notesSlide39.xml"/><Relationship Id="rId5" Type="http://schemas.openxmlformats.org/officeDocument/2006/relationships/tags" Target="../tags/tag171.xml"/><Relationship Id="rId10" Type="http://schemas.openxmlformats.org/officeDocument/2006/relationships/slideLayout" Target="../slideLayouts/slideLayout13.xml"/><Relationship Id="rId4" Type="http://schemas.openxmlformats.org/officeDocument/2006/relationships/tags" Target="../tags/tag170.xml"/><Relationship Id="rId9" Type="http://schemas.openxmlformats.org/officeDocument/2006/relationships/tags" Target="../tags/tag17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image" Target="../media/image75.png"/><Relationship Id="rId4"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8" Type="http://schemas.openxmlformats.org/officeDocument/2006/relationships/tags" Target="../tags/tag185.xml"/><Relationship Id="rId13" Type="http://schemas.openxmlformats.org/officeDocument/2006/relationships/image" Target="../media/image76.png"/><Relationship Id="rId3" Type="http://schemas.openxmlformats.org/officeDocument/2006/relationships/tags" Target="../tags/tag180.xml"/><Relationship Id="rId7" Type="http://schemas.openxmlformats.org/officeDocument/2006/relationships/tags" Target="../tags/tag184.xml"/><Relationship Id="rId12" Type="http://schemas.openxmlformats.org/officeDocument/2006/relationships/notesSlide" Target="../notesSlides/notesSlide41.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tags" Target="../tags/tag183.xml"/><Relationship Id="rId11" Type="http://schemas.openxmlformats.org/officeDocument/2006/relationships/slideLayout" Target="../slideLayouts/slideLayout13.xml"/><Relationship Id="rId5" Type="http://schemas.openxmlformats.org/officeDocument/2006/relationships/tags" Target="../tags/tag182.xml"/><Relationship Id="rId10" Type="http://schemas.openxmlformats.org/officeDocument/2006/relationships/tags" Target="../tags/tag187.xml"/><Relationship Id="rId4" Type="http://schemas.openxmlformats.org/officeDocument/2006/relationships/tags" Target="../tags/tag181.xml"/><Relationship Id="rId9" Type="http://schemas.openxmlformats.org/officeDocument/2006/relationships/tags" Target="../tags/tag18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89.xml"/><Relationship Id="rId1" Type="http://schemas.openxmlformats.org/officeDocument/2006/relationships/tags" Target="../tags/tag188.xml"/><Relationship Id="rId5" Type="http://schemas.openxmlformats.org/officeDocument/2006/relationships/image" Target="../media/image77.png"/><Relationship Id="rId4"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image" Target="../media/image78.png"/><Relationship Id="rId4"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image" Target="../media/image79.png"/><Relationship Id="rId4"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tags" Target="../tags/tag195.xml"/><Relationship Id="rId1" Type="http://schemas.openxmlformats.org/officeDocument/2006/relationships/tags" Target="../tags/tag194.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notesSlide" Target="../notesSlides/notesSlide4.xml"/><Relationship Id="rId4"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7.xml"/><Relationship Id="rId7" Type="http://schemas.openxmlformats.org/officeDocument/2006/relationships/image" Target="../media/image1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5.xml"/><Relationship Id="rId5" Type="http://schemas.openxmlformats.org/officeDocument/2006/relationships/slideLayout" Target="../slideLayouts/slideLayout13.xml"/><Relationship Id="rId10" Type="http://schemas.openxmlformats.org/officeDocument/2006/relationships/image" Target="../media/image22.png"/><Relationship Id="rId4" Type="http://schemas.openxmlformats.org/officeDocument/2006/relationships/tags" Target="../tags/tag8.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437590"/>
            <a:ext cx="10945216" cy="864096"/>
          </a:xfrm>
        </p:spPr>
        <p:txBody>
          <a:bodyPr vert="horz" wrap="square" lIns="121920" tIns="60960" rIns="121920" bIns="60960" numCol="1" anchor="t" anchorCtr="0"/>
          <a:lstStyle/>
          <a:p>
            <a:pPr lvl="0" algn="ctr"/>
            <a:r>
              <a:rPr lang="zh-CN" altLang="en-US" sz="4800" dirty="0">
                <a:solidFill>
                  <a:srgbClr val="254061"/>
                </a:solidFill>
                <a:effectLst>
                  <a:outerShdw blurRad="38100" dist="38100" dir="2700000" algn="tl">
                    <a:srgbClr val="000000">
                      <a:alpha val="43137"/>
                    </a:srgbClr>
                  </a:outerShdw>
                </a:effectLst>
                <a:latin typeface="微软雅黑"/>
                <a:ea typeface="微软雅黑"/>
              </a:rPr>
              <a:t>物理内存</a:t>
            </a:r>
            <a:r>
              <a:rPr lang="en-US" altLang="zh-CN" sz="4800" dirty="0">
                <a:solidFill>
                  <a:srgbClr val="254061"/>
                </a:solidFill>
                <a:effectLst>
                  <a:outerShdw blurRad="38100" dist="38100" dir="2700000" algn="tl">
                    <a:srgbClr val="000000">
                      <a:alpha val="43137"/>
                    </a:srgbClr>
                  </a:outerShdw>
                </a:effectLst>
                <a:latin typeface="微软雅黑"/>
                <a:ea typeface="微软雅黑"/>
              </a:rPr>
              <a:t>&amp; </a:t>
            </a:r>
            <a:r>
              <a:rPr lang="zh-CN" altLang="en-US" sz="4800" dirty="0">
                <a:solidFill>
                  <a:srgbClr val="254061"/>
                </a:solidFill>
                <a:effectLst>
                  <a:outerShdw blurRad="38100" dist="38100" dir="2700000" algn="tl">
                    <a:srgbClr val="000000">
                      <a:alpha val="43137"/>
                    </a:srgbClr>
                  </a:outerShdw>
                </a:effectLst>
                <a:latin typeface="微软雅黑"/>
                <a:ea typeface="微软雅黑"/>
              </a:rPr>
              <a:t>静态内存管理</a:t>
            </a: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6/2/2023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
        <p:nvSpPr>
          <p:cNvPr id="10" name="TextBox 5" descr="e7d195523061f1c0600ade85ab8d19863d296bbd6d3c8047FB0A4867354E4F1E3A7DEAE3C4C4B5C9777EC9E9D7F78045DB0296A4194571101A21F67FC7D6C39966CE50B69116E2EE84E571E25F3C0CCE91421B3965B467F72712B41AFD74884147A5392AB79D34B98C832A814E638D08021984EC9E3178CCB5860D1BF9EC7CF1F6C0D58C5D7A46BC">
            <a:extLst>
              <a:ext uri="{FF2B5EF4-FFF2-40B4-BE49-F238E27FC236}">
                <a16:creationId xmlns:a16="http://schemas.microsoft.com/office/drawing/2014/main" id="{1D39FDCF-7DBF-EF34-4BDA-71649517A3D0}"/>
              </a:ext>
            </a:extLst>
          </p:cNvPr>
          <p:cNvSpPr txBox="1"/>
          <p:nvPr/>
        </p:nvSpPr>
        <p:spPr>
          <a:xfrm>
            <a:off x="5972545" y="2837984"/>
            <a:ext cx="6127206" cy="521970"/>
          </a:xfrm>
          <a:prstGeom prst="rect">
            <a:avLst/>
          </a:prstGeom>
          <a:noFill/>
          <a:effectLst/>
        </p:spPr>
        <p:txBody>
          <a:bodyPr wrap="square" rtlCol="0">
            <a:spAutoFit/>
          </a:bodyPr>
          <a:lstStyle/>
          <a:p>
            <a:r>
              <a:rPr sz="2800" spc="300" dirty="0">
                <a:cs typeface="+mn-ea"/>
                <a:sym typeface="+mn-lt"/>
              </a:rPr>
              <a:t>王艺静、刘振超、孔子扬、康孙哲</a:t>
            </a:r>
          </a:p>
        </p:txBody>
      </p:sp>
    </p:spTree>
    <p:extLst>
      <p:ext uri="{BB962C8B-B14F-4D97-AF65-F5344CB8AC3E}">
        <p14:creationId xmlns:p14="http://schemas.microsoft.com/office/powerpoint/2010/main" val="4650486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143817" y="136729"/>
            <a:ext cx="5448300" cy="583565"/>
          </a:xfrm>
          <a:prstGeom prst="rect">
            <a:avLst/>
          </a:prstGeom>
          <a:noFill/>
        </p:spPr>
        <p:txBody>
          <a:bodyPr wrap="square" rtlCol="0">
            <a:spAutoFit/>
          </a:bodyPr>
          <a:lstStyle/>
          <a:p>
            <a:r>
              <a:rPr lang="zh-CN" altLang="en-US" sz="3200" dirty="0">
                <a:cs typeface="+mn-ea"/>
                <a:sym typeface="+mn-lt"/>
              </a:rPr>
              <a:t>物理内存页LosVmPage</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03.</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17" name="图片 16"/>
          <p:cNvPicPr>
            <a:picLocks noChangeAspect="1"/>
          </p:cNvPicPr>
          <p:nvPr>
            <p:custDataLst>
              <p:tags r:id="rId1"/>
            </p:custDataLst>
          </p:nvPr>
        </p:nvPicPr>
        <p:blipFill>
          <a:blip r:embed="rId9"/>
          <a:stretch>
            <a:fillRect/>
          </a:stretch>
        </p:blipFill>
        <p:spPr>
          <a:xfrm>
            <a:off x="421640" y="1487170"/>
            <a:ext cx="11301730" cy="461645"/>
          </a:xfrm>
          <a:prstGeom prst="rect">
            <a:avLst/>
          </a:prstGeom>
        </p:spPr>
      </p:pic>
      <p:pic>
        <p:nvPicPr>
          <p:cNvPr id="3" name="图片 2"/>
          <p:cNvPicPr>
            <a:picLocks noChangeAspect="1"/>
          </p:cNvPicPr>
          <p:nvPr>
            <p:custDataLst>
              <p:tags r:id="rId2"/>
            </p:custDataLst>
          </p:nvPr>
        </p:nvPicPr>
        <p:blipFill>
          <a:blip r:embed="rId10"/>
          <a:stretch>
            <a:fillRect/>
          </a:stretch>
        </p:blipFill>
        <p:spPr>
          <a:xfrm>
            <a:off x="421640" y="942340"/>
            <a:ext cx="4676775" cy="443865"/>
          </a:xfrm>
          <a:prstGeom prst="rect">
            <a:avLst/>
          </a:prstGeom>
        </p:spPr>
      </p:pic>
      <p:grpSp>
        <p:nvGrpSpPr>
          <p:cNvPr id="8" name="组合 7"/>
          <p:cNvGrpSpPr/>
          <p:nvPr/>
        </p:nvGrpSpPr>
        <p:grpSpPr>
          <a:xfrm>
            <a:off x="421640" y="3471545"/>
            <a:ext cx="11695430" cy="1773555"/>
            <a:chOff x="119" y="5140"/>
            <a:chExt cx="18962" cy="3216"/>
          </a:xfrm>
        </p:grpSpPr>
        <p:pic>
          <p:nvPicPr>
            <p:cNvPr id="13" name="图片 12"/>
            <p:cNvPicPr>
              <a:picLocks noChangeAspect="1"/>
            </p:cNvPicPr>
            <p:nvPr>
              <p:custDataLst>
                <p:tags r:id="rId4"/>
              </p:custDataLst>
            </p:nvPr>
          </p:nvPicPr>
          <p:blipFill>
            <a:blip r:embed="rId11"/>
            <a:stretch>
              <a:fillRect/>
            </a:stretch>
          </p:blipFill>
          <p:spPr>
            <a:xfrm>
              <a:off x="119" y="5140"/>
              <a:ext cx="18962" cy="3216"/>
            </a:xfrm>
            <a:prstGeom prst="rect">
              <a:avLst/>
            </a:prstGeom>
          </p:spPr>
        </p:pic>
        <p:sp>
          <p:nvSpPr>
            <p:cNvPr id="4" name="矩形 3"/>
            <p:cNvSpPr/>
            <p:nvPr/>
          </p:nvSpPr>
          <p:spPr>
            <a:xfrm>
              <a:off x="3487" y="6536"/>
              <a:ext cx="1341" cy="296"/>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custDataLst>
                <p:tags r:id="rId5"/>
              </p:custDataLst>
            </p:nvPr>
          </p:nvSpPr>
          <p:spPr>
            <a:xfrm>
              <a:off x="3487" y="7103"/>
              <a:ext cx="917" cy="296"/>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custDataLst>
                <p:tags r:id="rId6"/>
              </p:custDataLst>
            </p:nvPr>
          </p:nvSpPr>
          <p:spPr>
            <a:xfrm>
              <a:off x="3487" y="7670"/>
              <a:ext cx="1015" cy="296"/>
            </a:xfrm>
            <a:prstGeom prst="rect">
              <a:avLst/>
            </a:prstGeom>
            <a:noFill/>
            <a:ln w="28575">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3559175" y="5146040"/>
            <a:ext cx="8252460" cy="349250"/>
          </a:xfrm>
          <a:prstGeom prst="rect">
            <a:avLst/>
          </a:prstGeom>
          <a:solidFill>
            <a:srgbClr val="8A94CD"/>
          </a:solidFill>
        </p:spPr>
        <p:txBody>
          <a:bodyPr wrap="square" rtlCol="0" anchor="t">
            <a:spAutoFit/>
            <a:scene3d>
              <a:camera prst="orthographicFront"/>
              <a:lightRig rig="threePt" dir="t"/>
            </a:scene3d>
          </a:bodyPr>
          <a:lstStyle/>
          <a:p>
            <a:pPr lvl="0" algn="l">
              <a:lnSpc>
                <a:spcPct val="120000"/>
              </a:lnSpc>
              <a:buClrTx/>
              <a:buSzTx/>
              <a:buFontTx/>
            </a:pPr>
            <a:r>
              <a:rPr lang="zh-CN" altLang="en-US" sz="1400">
                <a:effectLst>
                  <a:outerShdw blurRad="38100" dist="19050" dir="2700000" algn="tl" rotWithShape="0">
                    <a:schemeClr val="dk1">
                      <a:alpha val="40000"/>
                    </a:schemeClr>
                  </a:outerShdw>
                </a:effectLst>
                <a:sym typeface="+mn-ea"/>
              </a:rPr>
              <a:t>关于nPages和order的关系说明,当请求分配为5页时,order是等于3的,因为只有2^3才能满足5页的请求</a:t>
            </a:r>
          </a:p>
        </p:txBody>
      </p:sp>
      <p:pic>
        <p:nvPicPr>
          <p:cNvPr id="10" name="图片 9"/>
          <p:cNvPicPr>
            <a:picLocks noChangeAspect="1"/>
          </p:cNvPicPr>
          <p:nvPr>
            <p:custDataLst>
              <p:tags r:id="rId3"/>
            </p:custDataLst>
          </p:nvPr>
        </p:nvPicPr>
        <p:blipFill>
          <a:blip r:embed="rId12"/>
          <a:stretch>
            <a:fillRect/>
          </a:stretch>
        </p:blipFill>
        <p:spPr>
          <a:xfrm>
            <a:off x="429895" y="2144395"/>
            <a:ext cx="9119235" cy="1049020"/>
          </a:xfrm>
          <a:prstGeom prst="rect">
            <a:avLst/>
          </a:prstGeom>
        </p:spPr>
      </p:pic>
      <p:sp>
        <p:nvSpPr>
          <p:cNvPr id="11" name="文本框 10"/>
          <p:cNvSpPr txBox="1"/>
          <p:nvPr/>
        </p:nvSpPr>
        <p:spPr>
          <a:xfrm>
            <a:off x="401002" y="5537835"/>
            <a:ext cx="11389995" cy="755650"/>
          </a:xfrm>
          <a:prstGeom prst="rect">
            <a:avLst/>
          </a:prstGeom>
          <a:solidFill>
            <a:srgbClr val="8A94CD"/>
          </a:solidFill>
        </p:spPr>
        <p:txBody>
          <a:bodyPr wrap="square" rtlCol="0" anchor="t">
            <a:spAutoFit/>
            <a:scene3d>
              <a:camera prst="orthographicFront"/>
              <a:lightRig rig="threePt" dir="t"/>
            </a:scene3d>
          </a:bodyPr>
          <a:lstStyle/>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页是在内核层的操作单元， 物理内存的分配，置换，缺页，内存共享，文件高速缓存的读写，都是以页为单位的，所以 LosVmPage 很重要！</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93655" y="816628"/>
            <a:ext cx="5814695" cy="691087"/>
          </a:xfrm>
          <a:prstGeom prst="rect">
            <a:avLst/>
          </a:prstGeom>
          <a:noFill/>
        </p:spPr>
        <p:txBody>
          <a:bodyPr wrap="square" rtlCol="0">
            <a:spAutoFit/>
          </a:bodyPr>
          <a:lstStyle/>
          <a:p>
            <a:pPr>
              <a:lnSpc>
                <a:spcPct val="120000"/>
              </a:lnSpc>
            </a:pPr>
            <a:r>
              <a:rPr lang="zh-CN" sz="3600" dirty="0">
                <a:cs typeface="+mn-ea"/>
                <a:sym typeface="+mn-lt"/>
              </a:rPr>
              <a:t>物理内存</a:t>
            </a:r>
            <a:r>
              <a:rPr lang="zh-CN" altLang="en-US" sz="3600" dirty="0">
                <a:cs typeface="+mn-ea"/>
                <a:sym typeface="+mn-lt"/>
              </a:rPr>
              <a:t>管理模块初始化</a:t>
            </a:r>
            <a:endParaRPr lang="en-US" altLang="zh-CN" sz="3600" dirty="0">
              <a:cs typeface="+mn-ea"/>
              <a:sym typeface="+mn-lt"/>
            </a:endParaRPr>
          </a:p>
        </p:txBody>
      </p:sp>
      <p:sp>
        <p:nvSpPr>
          <p:cNvPr id="13" name="文本框 1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265092" y="590018"/>
            <a:ext cx="1926908" cy="1106805"/>
          </a:xfrm>
          <a:prstGeom prst="rect">
            <a:avLst/>
          </a:prstGeom>
          <a:noFill/>
        </p:spPr>
        <p:txBody>
          <a:bodyPr wrap="square" rtlCol="0">
            <a:spAutoFit/>
          </a:bodyPr>
          <a:lstStyle/>
          <a:p>
            <a:r>
              <a:rPr lang="en-US" altLang="zh-CN" sz="6600" dirty="0">
                <a:solidFill>
                  <a:schemeClr val="bg1"/>
                </a:solidFill>
                <a:cs typeface="+mn-ea"/>
                <a:sym typeface="+mn-lt"/>
              </a:rPr>
              <a:t>02.</a:t>
            </a:r>
            <a:endParaRPr lang="zh-CN" altLang="en-US" sz="6600" dirty="0">
              <a:solidFill>
                <a:schemeClr val="bg1"/>
              </a:solidFill>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grpSp>
        <p:nvGrpSpPr>
          <p:cNvPr id="6" name="组合 5"/>
          <p:cNvGrpSpPr/>
          <p:nvPr/>
        </p:nvGrpSpPr>
        <p:grpSpPr>
          <a:xfrm>
            <a:off x="277496" y="870585"/>
            <a:ext cx="7098665" cy="5302885"/>
            <a:chOff x="4727" y="-55"/>
            <a:chExt cx="11179" cy="8351"/>
          </a:xfrm>
        </p:grpSpPr>
        <p:sp>
          <p:nvSpPr>
            <p:cNvPr id="22" name="文本框 2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1"/>
              </p:custDataLst>
            </p:nvPr>
          </p:nvSpPr>
          <p:spPr>
            <a:xfrm>
              <a:off x="4727" y="-55"/>
              <a:ext cx="1156" cy="1018"/>
            </a:xfrm>
            <a:prstGeom prst="rect">
              <a:avLst/>
            </a:prstGeom>
            <a:noFill/>
          </p:spPr>
          <p:txBody>
            <a:bodyPr wrap="square" rtlCol="0">
              <a:spAutoFit/>
            </a:bodyPr>
            <a:lstStyle/>
            <a:p>
              <a:r>
                <a:rPr lang="en-US" altLang="zh-CN" sz="3600" dirty="0">
                  <a:solidFill>
                    <a:schemeClr val="tx1"/>
                  </a:solidFill>
                  <a:cs typeface="+mn-ea"/>
                  <a:sym typeface="+mn-lt"/>
                </a:rPr>
                <a:t>01.</a:t>
              </a:r>
            </a:p>
          </p:txBody>
        </p:sp>
        <p:sp>
          <p:nvSpPr>
            <p:cNvPr id="23" name="文本框 2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2"/>
              </p:custDataLst>
            </p:nvPr>
          </p:nvSpPr>
          <p:spPr>
            <a:xfrm>
              <a:off x="6025" y="1022"/>
              <a:ext cx="7971" cy="1695"/>
            </a:xfrm>
            <a:prstGeom prst="rect">
              <a:avLst/>
            </a:prstGeom>
            <a:noFill/>
          </p:spPr>
          <p:txBody>
            <a:bodyPr wrap="square" rtlCol="0">
              <a:spAutoFit/>
            </a:bodyPr>
            <a:lstStyle/>
            <a:p>
              <a:pPr lvl="0" algn="l">
                <a:buClrTx/>
                <a:buSzTx/>
                <a:buFontTx/>
              </a:pPr>
              <a:r>
                <a:rPr lang="zh-CN" altLang="en-US" sz="3600" dirty="0">
                  <a:solidFill>
                    <a:srgbClr val="3244A8"/>
                  </a:solidFill>
                  <a:cs typeface="+mn-ea"/>
                  <a:sym typeface="+mn-lt"/>
                </a:rPr>
                <a:t>物理内存页初始化函数</a:t>
              </a:r>
            </a:p>
            <a:p>
              <a:pPr marL="571500" lvl="0" indent="-571500" algn="l">
                <a:buClrTx/>
                <a:buSzTx/>
                <a:buFont typeface="Wingdings" panose="05000000000000000000" charset="0"/>
                <a:buChar char="Ø"/>
              </a:pPr>
              <a:r>
                <a:rPr lang="zh-CN" altLang="en-US" sz="2800" dirty="0">
                  <a:solidFill>
                    <a:srgbClr val="3244A8"/>
                  </a:solidFill>
                  <a:cs typeface="+mn-ea"/>
                  <a:sym typeface="+mn-lt"/>
                </a:rPr>
                <a:t>OsVmPageStartup</a:t>
              </a:r>
            </a:p>
          </p:txBody>
        </p:sp>
        <p:sp>
          <p:nvSpPr>
            <p:cNvPr id="28" name="文本框 27"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3"/>
              </p:custDataLst>
            </p:nvPr>
          </p:nvSpPr>
          <p:spPr>
            <a:xfrm>
              <a:off x="4810" y="3209"/>
              <a:ext cx="1215" cy="1018"/>
            </a:xfrm>
            <a:prstGeom prst="rect">
              <a:avLst/>
            </a:prstGeom>
            <a:noFill/>
          </p:spPr>
          <p:txBody>
            <a:bodyPr wrap="square" rtlCol="0">
              <a:spAutoFit/>
            </a:bodyPr>
            <a:lstStyle/>
            <a:p>
              <a:pPr lvl="0" algn="l">
                <a:buClrTx/>
                <a:buSzTx/>
                <a:buFontTx/>
              </a:pPr>
              <a:r>
                <a:rPr lang="en-US" altLang="zh-CN" sz="3600" dirty="0">
                  <a:cs typeface="+mn-ea"/>
                  <a:sym typeface="+mn-lt"/>
                </a:rPr>
                <a:t>02.</a:t>
              </a:r>
            </a:p>
          </p:txBody>
        </p:sp>
        <p:sp>
          <p:nvSpPr>
            <p:cNvPr id="29" name="文本框 2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4"/>
              </p:custDataLst>
            </p:nvPr>
          </p:nvSpPr>
          <p:spPr>
            <a:xfrm>
              <a:off x="6025" y="3209"/>
              <a:ext cx="9881" cy="5087"/>
            </a:xfrm>
            <a:prstGeom prst="rect">
              <a:avLst/>
            </a:prstGeom>
            <a:noFill/>
          </p:spPr>
          <p:txBody>
            <a:bodyPr wrap="square" rtlCol="0">
              <a:spAutoFit/>
            </a:bodyPr>
            <a:lstStyle/>
            <a:p>
              <a:pPr lvl="0" algn="l">
                <a:buClrTx/>
                <a:buSzTx/>
                <a:buFontTx/>
              </a:pPr>
              <a:r>
                <a:rPr lang="zh-CN" altLang="en-US" sz="3600" dirty="0">
                  <a:cs typeface="+mn-ea"/>
                  <a:sym typeface="+mn-lt"/>
                </a:rPr>
                <a:t>物理内存管理初始化内部函数</a:t>
              </a:r>
            </a:p>
            <a:p>
              <a:pPr marL="571500" lvl="0" indent="-571500" algn="l">
                <a:buClrTx/>
                <a:buSzTx/>
                <a:buFont typeface="Wingdings" panose="05000000000000000000" charset="0"/>
                <a:buChar char="Ø"/>
              </a:pPr>
              <a:r>
                <a:rPr lang="zh-CN" altLang="en-US" sz="2800" dirty="0">
                  <a:solidFill>
                    <a:srgbClr val="3244A8"/>
                  </a:solidFill>
                  <a:cs typeface="+mn-ea"/>
                  <a:sym typeface="+mn-lt"/>
                </a:rPr>
                <a:t>OsVmPhysSegCreate</a:t>
              </a:r>
            </a:p>
            <a:p>
              <a:pPr marL="571500" lvl="0" indent="-571500" algn="l">
                <a:buClrTx/>
                <a:buSzTx/>
                <a:buFont typeface="Wingdings" panose="05000000000000000000" charset="0"/>
                <a:buChar char="Ø"/>
              </a:pPr>
              <a:r>
                <a:rPr lang="zh-CN" altLang="en-US" sz="2800" dirty="0">
                  <a:solidFill>
                    <a:srgbClr val="3244A8"/>
                  </a:solidFill>
                  <a:cs typeface="+mn-ea"/>
                  <a:sym typeface="+mn-lt"/>
                </a:rPr>
                <a:t>OsVmPhysSegAdd</a:t>
              </a:r>
            </a:p>
            <a:p>
              <a:pPr marL="571500" lvl="0" indent="-571500" algn="l">
                <a:buClrTx/>
                <a:buSzTx/>
                <a:buFont typeface="Wingdings" panose="05000000000000000000" charset="0"/>
                <a:buChar char="Ø"/>
              </a:pPr>
              <a:r>
                <a:rPr lang="zh-CN" altLang="en-US" sz="2800" dirty="0">
                  <a:solidFill>
                    <a:srgbClr val="3244A8"/>
                  </a:solidFill>
                  <a:cs typeface="+mn-ea"/>
                  <a:sym typeface="+mn-lt"/>
                </a:rPr>
                <a:t>OsVmPhysInit</a:t>
              </a:r>
            </a:p>
            <a:p>
              <a:pPr marL="571500" lvl="0" indent="-571500" algn="l">
                <a:buClrTx/>
                <a:buSzTx/>
                <a:buFont typeface="Wingdings" panose="05000000000000000000" charset="0"/>
                <a:buChar char="Ø"/>
              </a:pPr>
              <a:r>
                <a:rPr lang="zh-CN" altLang="en-US" sz="2800" dirty="0">
                  <a:solidFill>
                    <a:srgbClr val="3244A8"/>
                  </a:solidFill>
                  <a:cs typeface="+mn-ea"/>
                  <a:sym typeface="+mn-lt"/>
                </a:rPr>
                <a:t>OsVmPhysFreeListInit</a:t>
              </a:r>
            </a:p>
            <a:p>
              <a:pPr marL="571500" lvl="0" indent="-571500" algn="l">
                <a:buClrTx/>
                <a:buSzTx/>
                <a:buFont typeface="Wingdings" panose="05000000000000000000" charset="0"/>
                <a:buChar char="Ø"/>
              </a:pPr>
              <a:r>
                <a:rPr lang="zh-CN" altLang="en-US" sz="2800" dirty="0">
                  <a:solidFill>
                    <a:srgbClr val="3244A8"/>
                  </a:solidFill>
                  <a:cs typeface="+mn-ea"/>
                  <a:sym typeface="+mn-lt"/>
                </a:rPr>
                <a:t>OsVmPhysLruInit</a:t>
              </a:r>
            </a:p>
            <a:p>
              <a:pPr marL="571500" lvl="0" indent="-571500" algn="l">
                <a:buClrTx/>
                <a:buSzTx/>
                <a:buFont typeface="Wingdings" panose="05000000000000000000" charset="0"/>
                <a:buChar char="Ø"/>
              </a:pPr>
              <a:r>
                <a:rPr lang="zh-CN" altLang="en-US" sz="2800" dirty="0">
                  <a:solidFill>
                    <a:srgbClr val="3244A8"/>
                  </a:solidFill>
                  <a:cs typeface="+mn-ea"/>
                  <a:sym typeface="+mn-lt"/>
                </a:rPr>
                <a:t>OsVmPageInit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0-#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64"/>
                                        </p:tgtEl>
                                      </p:cBhvr>
                                    </p:animEffect>
                                    <p:set>
                                      <p:cBhvr>
                                        <p:cTn id="17" dur="1" fill="hold">
                                          <p:stCondLst>
                                            <p:cond delay="499"/>
                                          </p:stCondLst>
                                        </p:cTn>
                                        <p:tgtEl>
                                          <p:spTgt spid="64"/>
                                        </p:tgtEl>
                                        <p:attrNameLst>
                                          <p:attrName>style.visibility</p:attrName>
                                        </p:attrNameLst>
                                      </p:cBhvr>
                                      <p:to>
                                        <p:strVal val="hidden"/>
                                      </p:to>
                                    </p:set>
                                  </p:childTnLst>
                                </p:cTn>
                              </p:par>
                              <p:par>
                                <p:cTn id="18" presetID="2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171031" y="163791"/>
            <a:ext cx="9354820" cy="583565"/>
          </a:xfrm>
          <a:prstGeom prst="rect">
            <a:avLst/>
          </a:prstGeom>
          <a:noFill/>
        </p:spPr>
        <p:txBody>
          <a:bodyPr wrap="square" rtlCol="0">
            <a:spAutoFit/>
          </a:bodyPr>
          <a:lstStyle/>
          <a:p>
            <a:r>
              <a:rPr lang="zh-CN" altLang="en-US" sz="3200" dirty="0">
                <a:cs typeface="+mn-ea"/>
                <a:sym typeface="+mn-lt"/>
              </a:rPr>
              <a:t>物理内存页初始化函数OsVmPageStartup</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4775"/>
          </a:xfrm>
          <a:prstGeom prst="rect">
            <a:avLst/>
          </a:prstGeom>
          <a:noFill/>
        </p:spPr>
        <p:txBody>
          <a:bodyPr wrap="square" rtlCol="0">
            <a:spAutoFit/>
          </a:bodyPr>
          <a:lstStyle/>
          <a:p>
            <a:r>
              <a:rPr lang="en-US" altLang="zh-CN" sz="3200" dirty="0">
                <a:cs typeface="+mn-ea"/>
                <a:sym typeface="+mn-lt"/>
              </a:rPr>
              <a:t>01.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3" name="文本框 2"/>
          <p:cNvSpPr txBox="1"/>
          <p:nvPr/>
        </p:nvSpPr>
        <p:spPr>
          <a:xfrm>
            <a:off x="429895" y="1009650"/>
            <a:ext cx="11246485" cy="706755"/>
          </a:xfrm>
          <a:prstGeom prst="rect">
            <a:avLst/>
          </a:prstGeom>
          <a:noFill/>
        </p:spPr>
        <p:txBody>
          <a:bodyPr wrap="square" rtlCol="0" anchor="t">
            <a:spAutoFit/>
            <a:scene3d>
              <a:camera prst="orthographicFront"/>
              <a:lightRig rig="threePt" dir="t"/>
            </a:scene3d>
          </a:bodyPr>
          <a:lstStyle/>
          <a:p>
            <a:pPr lvl="0" algn="l">
              <a:buClrTx/>
              <a:buSzTx/>
              <a:buFontTx/>
            </a:pPr>
            <a:r>
              <a:rPr lang="zh-CN" altLang="en-US" sz="2000">
                <a:effectLst>
                  <a:outerShdw blurRad="38100" dist="19050" dir="2700000" algn="tl" rotWithShape="0">
                    <a:schemeClr val="dk1">
                      <a:alpha val="40000"/>
                    </a:schemeClr>
                  </a:outerShdw>
                </a:effectLst>
                <a:sym typeface="+mn-ea"/>
              </a:rPr>
              <a:t>系统在启动时，该函数用于初始化物理内存，把物理内存段划分割为为物理内存页。该函数被OsSysMemInit调用，进一步被OsMain函数调用。</a:t>
            </a:r>
          </a:p>
        </p:txBody>
      </p:sp>
      <p:pic>
        <p:nvPicPr>
          <p:cNvPr id="4" name="图片 3"/>
          <p:cNvPicPr>
            <a:picLocks noChangeAspect="1"/>
          </p:cNvPicPr>
          <p:nvPr>
            <p:custDataLst>
              <p:tags r:id="rId1"/>
            </p:custDataLst>
          </p:nvPr>
        </p:nvPicPr>
        <p:blipFill>
          <a:blip r:embed="rId6"/>
          <a:stretch>
            <a:fillRect/>
          </a:stretch>
        </p:blipFill>
        <p:spPr>
          <a:xfrm>
            <a:off x="429895" y="1809115"/>
            <a:ext cx="11335385" cy="2531110"/>
          </a:xfrm>
          <a:prstGeom prst="rect">
            <a:avLst/>
          </a:prstGeom>
        </p:spPr>
      </p:pic>
      <p:sp>
        <p:nvSpPr>
          <p:cNvPr id="24" name="文本框 23"/>
          <p:cNvSpPr txBox="1"/>
          <p:nvPr>
            <p:custDataLst>
              <p:tags r:id="rId2"/>
            </p:custDataLst>
          </p:nvPr>
        </p:nvSpPr>
        <p:spPr>
          <a:xfrm>
            <a:off x="1042035" y="4432935"/>
            <a:ext cx="10168890" cy="1135380"/>
          </a:xfrm>
          <a:prstGeom prst="rect">
            <a:avLst/>
          </a:prstGeom>
          <a:solidFill>
            <a:srgbClr val="8A94CD"/>
          </a:solidFill>
        </p:spPr>
        <p:txBody>
          <a:bodyPr wrap="square" rtlCol="0" anchor="t">
            <a:noAutofit/>
            <a:scene3d>
              <a:camera prst="orthographicFront"/>
              <a:lightRig rig="threePt" dir="t"/>
            </a:scene3d>
          </a:bodyPr>
          <a:lstStyle/>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计算物理页结构体数组的大小，数组的每个元素对应每个物理页结构体LosVmPage。</a:t>
            </a:r>
          </a:p>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接下来一行调用函数OsVmBootMemAlloc为物理页结构体数组g_vmPageArray申请内存空间，申请的内存空间从地址g_vmBootMemBase截取指定的长度。</a:t>
            </a:r>
          </a:p>
        </p:txBody>
      </p:sp>
      <p:cxnSp>
        <p:nvCxnSpPr>
          <p:cNvPr id="17" name="肘形连接符 16"/>
          <p:cNvCxnSpPr/>
          <p:nvPr/>
        </p:nvCxnSpPr>
        <p:spPr>
          <a:xfrm rot="10800000" flipH="1" flipV="1">
            <a:off x="634365" y="3950970"/>
            <a:ext cx="407670" cy="959485"/>
          </a:xfrm>
          <a:prstGeom prst="bentConnector3">
            <a:avLst>
              <a:gd name="adj1" fmla="val -58411"/>
            </a:avLst>
          </a:prstGeom>
          <a:ln w="38100">
            <a:tailEnd type="arrow" w="med" len="med"/>
          </a:ln>
        </p:spPr>
        <p:style>
          <a:lnRef idx="1">
            <a:schemeClr val="accent2"/>
          </a:lnRef>
          <a:fillRef idx="0">
            <a:schemeClr val="accent2"/>
          </a:fillRef>
          <a:effectRef idx="0">
            <a:schemeClr val="accent2"/>
          </a:effectRef>
          <a:fontRef idx="minor">
            <a:schemeClr val="tx1"/>
          </a:fontRef>
        </p:style>
      </p:cxnSp>
      <p:sp>
        <p:nvSpPr>
          <p:cNvPr id="18" name="五角星 17">
            <a:hlinkClick r:id="rId7" action="ppaction://hlinksldjump"/>
          </p:cNvPr>
          <p:cNvSpPr/>
          <p:nvPr/>
        </p:nvSpPr>
        <p:spPr>
          <a:xfrm>
            <a:off x="452755" y="3302000"/>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五角星 20">
            <a:hlinkClick r:id="rId8" action="ppaction://hlinksldjump"/>
          </p:cNvPr>
          <p:cNvSpPr/>
          <p:nvPr>
            <p:custDataLst>
              <p:tags r:id="rId3"/>
            </p:custDataLst>
          </p:nvPr>
        </p:nvSpPr>
        <p:spPr>
          <a:xfrm>
            <a:off x="452755" y="3556000"/>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74420" y="124777"/>
            <a:ext cx="9354820" cy="583565"/>
          </a:xfrm>
          <a:prstGeom prst="rect">
            <a:avLst/>
          </a:prstGeom>
          <a:noFill/>
        </p:spPr>
        <p:txBody>
          <a:bodyPr wrap="square" rtlCol="0">
            <a:spAutoFit/>
          </a:bodyPr>
          <a:lstStyle/>
          <a:p>
            <a:r>
              <a:rPr lang="zh-CN" altLang="en-US" sz="3200" dirty="0">
                <a:cs typeface="+mn-ea"/>
                <a:sym typeface="+mn-lt"/>
              </a:rPr>
              <a:t>物理内存页初始化函数OsVmPageStartup</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4775"/>
          </a:xfrm>
          <a:prstGeom prst="rect">
            <a:avLst/>
          </a:prstGeom>
          <a:noFill/>
        </p:spPr>
        <p:txBody>
          <a:bodyPr wrap="square" rtlCol="0">
            <a:spAutoFit/>
          </a:bodyPr>
          <a:lstStyle/>
          <a:p>
            <a:r>
              <a:rPr lang="en-US" altLang="zh-CN" sz="3200" dirty="0">
                <a:cs typeface="+mn-ea"/>
                <a:sym typeface="+mn-lt"/>
              </a:rPr>
              <a:t>01.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6" name="图片 5"/>
          <p:cNvPicPr>
            <a:picLocks noChangeAspect="1"/>
          </p:cNvPicPr>
          <p:nvPr>
            <p:custDataLst>
              <p:tags r:id="rId1"/>
            </p:custDataLst>
          </p:nvPr>
        </p:nvPicPr>
        <p:blipFill>
          <a:blip r:embed="rId9"/>
          <a:stretch>
            <a:fillRect/>
          </a:stretch>
        </p:blipFill>
        <p:spPr>
          <a:xfrm>
            <a:off x="429895" y="1089025"/>
            <a:ext cx="11592560" cy="4502150"/>
          </a:xfrm>
          <a:prstGeom prst="rect">
            <a:avLst/>
          </a:prstGeom>
        </p:spPr>
      </p:pic>
      <p:sp>
        <p:nvSpPr>
          <p:cNvPr id="5" name="文本框 4"/>
          <p:cNvSpPr txBox="1"/>
          <p:nvPr/>
        </p:nvSpPr>
        <p:spPr>
          <a:xfrm>
            <a:off x="4578985" y="2103120"/>
            <a:ext cx="3054985" cy="344170"/>
          </a:xfrm>
          <a:prstGeom prst="rect">
            <a:avLst/>
          </a:prstGeom>
          <a:solidFill>
            <a:srgbClr val="8A94CD"/>
          </a:solidFill>
        </p:spPr>
        <p:txBody>
          <a:bodyPr wrap="square" rtlCol="0" anchor="t">
            <a:noAutofit/>
            <a:scene3d>
              <a:camera prst="orthographicFront"/>
              <a:lightRig rig="threePt" dir="t"/>
            </a:scene3d>
          </a:bodyPr>
          <a:lstStyle/>
          <a:p>
            <a:pPr lvl="0" algn="l">
              <a:lnSpc>
                <a:spcPct val="100000"/>
              </a:lnSpc>
              <a:buClrTx/>
              <a:buSzTx/>
              <a:buFontTx/>
            </a:pPr>
            <a:r>
              <a:rPr lang="zh-CN" altLang="en-US" sz="1600">
                <a:effectLst>
                  <a:outerShdw blurRad="38100" dist="19050" dir="2700000" algn="tl" rotWithShape="0">
                    <a:schemeClr val="dk1">
                      <a:alpha val="40000"/>
                    </a:schemeClr>
                  </a:outerShdw>
                </a:effectLst>
                <a:sym typeface="+mn-ea"/>
              </a:rPr>
              <a:t>为提升初始化物理内存页的性能</a:t>
            </a:r>
          </a:p>
        </p:txBody>
      </p:sp>
      <p:sp>
        <p:nvSpPr>
          <p:cNvPr id="25" name="文本框 24"/>
          <p:cNvSpPr txBox="1"/>
          <p:nvPr>
            <p:custDataLst>
              <p:tags r:id="rId2"/>
            </p:custDataLst>
          </p:nvPr>
        </p:nvSpPr>
        <p:spPr>
          <a:xfrm>
            <a:off x="7372985" y="5372735"/>
            <a:ext cx="4389120" cy="792480"/>
          </a:xfrm>
          <a:prstGeom prst="rect">
            <a:avLst/>
          </a:prstGeom>
          <a:solidFill>
            <a:srgbClr val="8A94CD"/>
          </a:solidFill>
        </p:spPr>
        <p:txBody>
          <a:bodyPr wrap="square" rtlCol="0" anchor="t">
            <a:noAutofit/>
            <a:scene3d>
              <a:camera prst="orthographicFront"/>
              <a:lightRig rig="threePt" dir="t"/>
            </a:scene3d>
          </a:bodyPr>
          <a:lstStyle/>
          <a:p>
            <a:pPr lvl="0" algn="l">
              <a:lnSpc>
                <a:spcPct val="110000"/>
              </a:lnSpc>
              <a:buClrTx/>
              <a:buSzTx/>
              <a:buFontTx/>
            </a:pPr>
            <a:r>
              <a:rPr lang="zh-CN" altLang="en-US" sz="2000" dirty="0">
                <a:effectLst>
                  <a:outerShdw blurRad="38100" dist="19050" dir="2700000" algn="tl" rotWithShape="0">
                    <a:schemeClr val="dk1">
                      <a:alpha val="40000"/>
                    </a:schemeClr>
                  </a:outerShdw>
                </a:effectLst>
                <a:sym typeface="+mn-ea"/>
              </a:rPr>
              <a:t>初始化完成后，物理内存段上的内存页都挂载到空闲内存页节点链表上了。</a:t>
            </a:r>
          </a:p>
        </p:txBody>
      </p:sp>
      <p:sp>
        <p:nvSpPr>
          <p:cNvPr id="18" name="五角星 17">
            <a:hlinkClick r:id="rId10" action="ppaction://hlinksldjump"/>
          </p:cNvPr>
          <p:cNvSpPr/>
          <p:nvPr>
            <p:custDataLst>
              <p:tags r:id="rId3"/>
            </p:custDataLst>
          </p:nvPr>
        </p:nvSpPr>
        <p:spPr>
          <a:xfrm>
            <a:off x="507365" y="1089025"/>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角星 7">
            <a:hlinkClick r:id="rId11" action="ppaction://hlinksldjump"/>
          </p:cNvPr>
          <p:cNvSpPr/>
          <p:nvPr>
            <p:custDataLst>
              <p:tags r:id="rId4"/>
            </p:custDataLst>
          </p:nvPr>
        </p:nvSpPr>
        <p:spPr>
          <a:xfrm>
            <a:off x="507365" y="1343025"/>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五角星 8">
            <a:hlinkClick r:id="rId12" action="ppaction://hlinksldjump"/>
          </p:cNvPr>
          <p:cNvSpPr/>
          <p:nvPr>
            <p:custDataLst>
              <p:tags r:id="rId5"/>
            </p:custDataLst>
          </p:nvPr>
        </p:nvSpPr>
        <p:spPr>
          <a:xfrm>
            <a:off x="1229995" y="2780665"/>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角星 9">
            <a:hlinkClick r:id="rId13" action="ppaction://hlinksldjump"/>
          </p:cNvPr>
          <p:cNvSpPr/>
          <p:nvPr>
            <p:custDataLst>
              <p:tags r:id="rId6"/>
            </p:custDataLst>
          </p:nvPr>
        </p:nvSpPr>
        <p:spPr>
          <a:xfrm>
            <a:off x="918845" y="4915535"/>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动作按钮: 前进或下一项 10">
            <a:hlinkClick r:id="rId14" action="ppaction://hlinksldjump"/>
          </p:cNvPr>
          <p:cNvSpPr/>
          <p:nvPr/>
        </p:nvSpPr>
        <p:spPr>
          <a:xfrm>
            <a:off x="11530965" y="233680"/>
            <a:ext cx="345440" cy="36576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9354820" cy="583565"/>
          </a:xfrm>
          <a:prstGeom prst="rect">
            <a:avLst/>
          </a:prstGeom>
          <a:noFill/>
        </p:spPr>
        <p:txBody>
          <a:bodyPr wrap="square" rtlCol="0">
            <a:spAutoFit/>
          </a:bodyPr>
          <a:lstStyle/>
          <a:p>
            <a:r>
              <a:rPr lang="zh-CN" altLang="en-US" sz="3200" dirty="0">
                <a:cs typeface="+mn-ea"/>
                <a:sym typeface="+mn-lt"/>
              </a:rPr>
              <a:t>函数OsVmP</a:t>
            </a:r>
            <a:r>
              <a:rPr lang="en-US" altLang="zh-CN" sz="3200" dirty="0">
                <a:cs typeface="+mn-ea"/>
                <a:sym typeface="+mn-lt"/>
              </a:rPr>
              <a:t>hysAreaSizeAdjust</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7" name="图片 6"/>
          <p:cNvPicPr>
            <a:picLocks noChangeAspect="1"/>
          </p:cNvPicPr>
          <p:nvPr>
            <p:custDataLst>
              <p:tags r:id="rId1"/>
            </p:custDataLst>
          </p:nvPr>
        </p:nvPicPr>
        <p:blipFill>
          <a:blip r:embed="rId8"/>
          <a:stretch>
            <a:fillRect/>
          </a:stretch>
        </p:blipFill>
        <p:spPr>
          <a:xfrm>
            <a:off x="429895" y="1423035"/>
            <a:ext cx="7767955" cy="968375"/>
          </a:xfrm>
          <a:prstGeom prst="rect">
            <a:avLst/>
          </a:prstGeom>
        </p:spPr>
      </p:pic>
      <p:sp>
        <p:nvSpPr>
          <p:cNvPr id="8" name="文本框 7"/>
          <p:cNvSpPr txBox="1"/>
          <p:nvPr/>
        </p:nvSpPr>
        <p:spPr>
          <a:xfrm>
            <a:off x="6913880" y="2486025"/>
            <a:ext cx="2977515" cy="424180"/>
          </a:xfrm>
          <a:prstGeom prst="rect">
            <a:avLst/>
          </a:prstGeom>
          <a:solidFill>
            <a:srgbClr val="8A94CD"/>
          </a:solidFill>
        </p:spPr>
        <p:txBody>
          <a:bodyPr wrap="square" rtlCol="0" anchor="t">
            <a:noAutofit/>
            <a:scene3d>
              <a:camera prst="orthographicFront"/>
              <a:lightRig rig="threePt" dir="t"/>
            </a:scene3d>
          </a:bodyPr>
          <a:lstStyle/>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内核进程地址空间开始地址</a:t>
            </a:r>
          </a:p>
          <a:p>
            <a:pPr lvl="0" algn="l">
              <a:lnSpc>
                <a:spcPct val="120000"/>
              </a:lnSpc>
              <a:buClrTx/>
              <a:buSzTx/>
              <a:buFontTx/>
            </a:pPr>
            <a:endParaRPr lang="zh-CN" altLang="en-US">
              <a:effectLst>
                <a:outerShdw blurRad="38100" dist="19050" dir="2700000" algn="tl" rotWithShape="0">
                  <a:schemeClr val="dk1">
                    <a:alpha val="40000"/>
                  </a:schemeClr>
                </a:outerShdw>
              </a:effectLst>
              <a:sym typeface="+mn-ea"/>
            </a:endParaRPr>
          </a:p>
        </p:txBody>
      </p:sp>
      <p:sp>
        <p:nvSpPr>
          <p:cNvPr id="9" name="文本框 8"/>
          <p:cNvSpPr txBox="1"/>
          <p:nvPr/>
        </p:nvSpPr>
        <p:spPr>
          <a:xfrm>
            <a:off x="429895" y="4322445"/>
            <a:ext cx="8869680" cy="1419860"/>
          </a:xfrm>
          <a:prstGeom prst="rect">
            <a:avLst/>
          </a:prstGeom>
          <a:solidFill>
            <a:srgbClr val="8A94CD"/>
          </a:solidFill>
        </p:spPr>
        <p:txBody>
          <a:bodyPr wrap="square" rtlCol="0" anchor="t">
            <a:noAutofit/>
            <a:scene3d>
              <a:camera prst="orthographicFront"/>
              <a:lightRig rig="threePt" dir="t"/>
            </a:scene3d>
          </a:bodyPr>
          <a:lstStyle/>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size为对齐的大小</a:t>
            </a:r>
          </a:p>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如果放在了没对齐的地方上，该数据可能跨过了一次能读取的跨度，就必须读两次才行。</a:t>
            </a:r>
          </a:p>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对原地址start进行修改，从而实现内存对齐，并返回内存地址。</a:t>
            </a:r>
          </a:p>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算法思想：start=size*n+r，如果r=0，返回start，否则返回start-r+size。</a:t>
            </a:r>
          </a:p>
        </p:txBody>
      </p:sp>
      <p:pic>
        <p:nvPicPr>
          <p:cNvPr id="10" name="图片 9"/>
          <p:cNvPicPr>
            <a:picLocks noChangeAspect="1"/>
          </p:cNvPicPr>
          <p:nvPr>
            <p:custDataLst>
              <p:tags r:id="rId2"/>
            </p:custDataLst>
          </p:nvPr>
        </p:nvPicPr>
        <p:blipFill>
          <a:blip r:embed="rId9"/>
          <a:stretch>
            <a:fillRect/>
          </a:stretch>
        </p:blipFill>
        <p:spPr>
          <a:xfrm>
            <a:off x="429895" y="2984500"/>
            <a:ext cx="8847455" cy="291465"/>
          </a:xfrm>
          <a:prstGeom prst="rect">
            <a:avLst/>
          </a:prstGeom>
        </p:spPr>
      </p:pic>
      <p:sp>
        <p:nvSpPr>
          <p:cNvPr id="11" name="文本框 10"/>
          <p:cNvSpPr txBox="1"/>
          <p:nvPr/>
        </p:nvSpPr>
        <p:spPr>
          <a:xfrm>
            <a:off x="429895" y="2574925"/>
            <a:ext cx="5675630" cy="385445"/>
          </a:xfrm>
          <a:prstGeom prst="rect">
            <a:avLst/>
          </a:prstGeom>
          <a:noFill/>
        </p:spPr>
        <p:txBody>
          <a:bodyPr wrap="square" rtlCol="0" anchor="t">
            <a:noAutofit/>
            <a:scene3d>
              <a:camera prst="orthographicFront"/>
              <a:lightRig rig="threePt" dir="t"/>
            </a:scene3d>
          </a:bodyPr>
          <a:lstStyle/>
          <a:p>
            <a:pPr lvl="0" algn="l">
              <a:buClrTx/>
              <a:buSzTx/>
              <a:buFontTx/>
            </a:pPr>
            <a:r>
              <a:rPr lang="zh-CN" altLang="en-US" sz="2000">
                <a:effectLst>
                  <a:outerShdw blurRad="38100" dist="19050" dir="2700000" algn="tl" rotWithShape="0">
                    <a:schemeClr val="dk1">
                      <a:alpha val="40000"/>
                    </a:schemeClr>
                  </a:outerShdw>
                </a:effectLst>
                <a:sym typeface="+mn-ea"/>
              </a:rPr>
              <a:t>第一次调用用于调整物理区的开始地址和大小</a:t>
            </a:r>
          </a:p>
          <a:p>
            <a:pPr lvl="0" algn="l">
              <a:buClrTx/>
              <a:buSzTx/>
              <a:buFontTx/>
            </a:pPr>
            <a:endParaRPr lang="zh-CN" altLang="en-US" sz="2000">
              <a:effectLst>
                <a:outerShdw blurRad="38100" dist="19050" dir="2700000" algn="tl" rotWithShape="0">
                  <a:schemeClr val="dk1">
                    <a:alpha val="40000"/>
                  </a:schemeClr>
                </a:outerShdw>
              </a:effectLst>
              <a:sym typeface="+mn-ea"/>
            </a:endParaRPr>
          </a:p>
        </p:txBody>
      </p:sp>
      <p:sp>
        <p:nvSpPr>
          <p:cNvPr id="12" name="文本框 11"/>
          <p:cNvSpPr txBox="1"/>
          <p:nvPr/>
        </p:nvSpPr>
        <p:spPr>
          <a:xfrm>
            <a:off x="11028680" y="2078990"/>
            <a:ext cx="6096000" cy="368300"/>
          </a:xfrm>
          <a:prstGeom prst="rect">
            <a:avLst/>
          </a:prstGeom>
          <a:noFill/>
        </p:spPr>
        <p:txBody>
          <a:bodyPr wrap="square" rtlCol="0" anchor="t">
            <a:spAutoFit/>
          </a:bodyPr>
          <a:lstStyle/>
          <a:p>
            <a:endParaRPr lang="zh-CN" altLang="en-US" dirty="0">
              <a:effectLst>
                <a:outerShdw blurRad="38100" dist="19050" dir="2700000" algn="tl" rotWithShape="0">
                  <a:schemeClr val="dk1">
                    <a:alpha val="40000"/>
                  </a:schemeClr>
                </a:outerShdw>
              </a:effectLst>
              <a:sym typeface="+mn-ea"/>
            </a:endParaRPr>
          </a:p>
        </p:txBody>
      </p:sp>
      <p:sp>
        <p:nvSpPr>
          <p:cNvPr id="14" name="文本框 13"/>
          <p:cNvSpPr txBox="1"/>
          <p:nvPr/>
        </p:nvSpPr>
        <p:spPr>
          <a:xfrm>
            <a:off x="429895" y="933450"/>
            <a:ext cx="11277600" cy="419100"/>
          </a:xfrm>
          <a:prstGeom prst="rect">
            <a:avLst/>
          </a:prstGeom>
          <a:noFill/>
        </p:spPr>
        <p:txBody>
          <a:bodyPr wrap="square" rtlCol="0" anchor="t">
            <a:noAutofit/>
            <a:scene3d>
              <a:camera prst="orthographicFront"/>
              <a:lightRig rig="threePt" dir="t"/>
            </a:scene3d>
          </a:bodyPr>
          <a:lstStyle/>
          <a:p>
            <a:pPr lvl="0" algn="l">
              <a:buClrTx/>
              <a:buSzTx/>
              <a:buFontTx/>
            </a:pPr>
            <a:r>
              <a:rPr lang="zh-CN" altLang="en-US" sz="2000">
                <a:effectLst>
                  <a:outerShdw blurRad="38100" dist="19050" dir="2700000" algn="tl" rotWithShape="0">
                    <a:schemeClr val="dk1">
                      <a:alpha val="40000"/>
                    </a:schemeClr>
                  </a:outerShdw>
                </a:effectLst>
                <a:sym typeface="+mn-ea"/>
              </a:rPr>
              <a:t>段区域大小调整。第一个物理内存段用于内核映像和内核堆，所以只需要调整这里的第一个。</a:t>
            </a:r>
          </a:p>
          <a:p>
            <a:pPr lvl="0" algn="l">
              <a:buClrTx/>
              <a:buSzTx/>
              <a:buFontTx/>
            </a:pPr>
            <a:endParaRPr lang="zh-CN" altLang="en-US" sz="2000">
              <a:effectLst>
                <a:outerShdw blurRad="38100" dist="19050" dir="2700000" algn="tl" rotWithShape="0">
                  <a:schemeClr val="dk1">
                    <a:alpha val="40000"/>
                  </a:schemeClr>
                </a:outerShdw>
              </a:effectLst>
              <a:sym typeface="+mn-ea"/>
            </a:endParaRPr>
          </a:p>
        </p:txBody>
      </p:sp>
      <p:sp>
        <p:nvSpPr>
          <p:cNvPr id="15" name="文本框 14"/>
          <p:cNvSpPr txBox="1"/>
          <p:nvPr/>
        </p:nvSpPr>
        <p:spPr>
          <a:xfrm>
            <a:off x="429895" y="6048375"/>
            <a:ext cx="8279765" cy="337185"/>
          </a:xfrm>
          <a:prstGeom prst="rect">
            <a:avLst/>
          </a:prstGeom>
          <a:noFill/>
        </p:spPr>
        <p:txBody>
          <a:bodyPr wrap="square" rtlCol="0" anchor="t">
            <a:noAutofit/>
            <a:scene3d>
              <a:camera prst="orthographicFront"/>
              <a:lightRig rig="threePt" dir="t"/>
            </a:scene3d>
          </a:bodyPr>
          <a:lstStyle/>
          <a:p>
            <a:pPr lvl="0" algn="l">
              <a:buClrTx/>
              <a:buSzTx/>
              <a:buFontTx/>
            </a:pPr>
            <a:r>
              <a:rPr lang="zh-CN" altLang="en-US" sz="2000">
                <a:effectLst>
                  <a:outerShdw blurRad="38100" dist="19050" dir="2700000" algn="tl" rotWithShape="0">
                    <a:schemeClr val="dk1">
                      <a:alpha val="40000"/>
                    </a:schemeClr>
                  </a:outerShdw>
                </a:effectLst>
                <a:sym typeface="+mn-ea"/>
              </a:rPr>
              <a:t>再次调用用于调整物理内存区的开始地址和大小，确保基于内存页对齐。</a:t>
            </a:r>
          </a:p>
        </p:txBody>
      </p:sp>
      <p:pic>
        <p:nvPicPr>
          <p:cNvPr id="16" name="图片 15"/>
          <p:cNvPicPr>
            <a:picLocks noChangeAspect="1"/>
          </p:cNvPicPr>
          <p:nvPr>
            <p:custDataLst>
              <p:tags r:id="rId3"/>
            </p:custDataLst>
          </p:nvPr>
        </p:nvPicPr>
        <p:blipFill>
          <a:blip r:embed="rId10"/>
          <a:stretch>
            <a:fillRect/>
          </a:stretch>
        </p:blipFill>
        <p:spPr>
          <a:xfrm>
            <a:off x="429895" y="6466840"/>
            <a:ext cx="6619240" cy="239395"/>
          </a:xfrm>
          <a:prstGeom prst="rect">
            <a:avLst/>
          </a:prstGeom>
        </p:spPr>
      </p:pic>
      <p:cxnSp>
        <p:nvCxnSpPr>
          <p:cNvPr id="17" name="肘形连接符 16"/>
          <p:cNvCxnSpPr>
            <a:endCxn id="8" idx="1"/>
          </p:cNvCxnSpPr>
          <p:nvPr/>
        </p:nvCxnSpPr>
        <p:spPr>
          <a:xfrm flipV="1">
            <a:off x="6106160" y="2698115"/>
            <a:ext cx="807720" cy="227965"/>
          </a:xfrm>
          <a:prstGeom prst="bentConnector3">
            <a:avLst>
              <a:gd name="adj1" fmla="val 2279"/>
            </a:avLst>
          </a:prstGeom>
          <a:ln w="38100">
            <a:tailEnd type="arrow" w="med" len="med"/>
          </a:ln>
        </p:spPr>
        <p:style>
          <a:lnRef idx="1">
            <a:schemeClr val="accent2"/>
          </a:lnRef>
          <a:fillRef idx="0">
            <a:schemeClr val="accent2"/>
          </a:fillRef>
          <a:effectRef idx="0">
            <a:schemeClr val="accent2"/>
          </a:effectRef>
          <a:fontRef idx="minor">
            <a:schemeClr val="tx1"/>
          </a:fontRef>
        </p:style>
      </p:cxnSp>
      <p:pic>
        <p:nvPicPr>
          <p:cNvPr id="18" name="图片 17"/>
          <p:cNvPicPr>
            <a:picLocks noChangeAspect="1"/>
          </p:cNvPicPr>
          <p:nvPr>
            <p:custDataLst>
              <p:tags r:id="rId4"/>
            </p:custDataLst>
          </p:nvPr>
        </p:nvPicPr>
        <p:blipFill>
          <a:blip r:embed="rId11"/>
          <a:stretch>
            <a:fillRect/>
          </a:stretch>
        </p:blipFill>
        <p:spPr>
          <a:xfrm>
            <a:off x="429895" y="3922395"/>
            <a:ext cx="6548755" cy="270510"/>
          </a:xfrm>
          <a:prstGeom prst="rect">
            <a:avLst/>
          </a:prstGeom>
        </p:spPr>
      </p:pic>
      <p:cxnSp>
        <p:nvCxnSpPr>
          <p:cNvPr id="20" name="直接箭头连接符 19"/>
          <p:cNvCxnSpPr>
            <a:endCxn id="18" idx="0"/>
          </p:cNvCxnSpPr>
          <p:nvPr/>
        </p:nvCxnSpPr>
        <p:spPr>
          <a:xfrm>
            <a:off x="3261995" y="3293745"/>
            <a:ext cx="442595" cy="628650"/>
          </a:xfrm>
          <a:prstGeom prst="straightConnector1">
            <a:avLst/>
          </a:prstGeom>
          <a:ln w="38100">
            <a:tailEnd type="arrow" w="med" len="med"/>
          </a:ln>
        </p:spPr>
        <p:style>
          <a:lnRef idx="1">
            <a:schemeClr val="accent2"/>
          </a:lnRef>
          <a:fillRef idx="0">
            <a:schemeClr val="accent2"/>
          </a:fillRef>
          <a:effectRef idx="0">
            <a:schemeClr val="accent2"/>
          </a:effectRef>
          <a:fontRef idx="minor">
            <a:schemeClr val="tx1"/>
          </a:fontRef>
        </p:style>
      </p:cxnSp>
      <p:sp>
        <p:nvSpPr>
          <p:cNvPr id="21" name="文本框 20"/>
          <p:cNvSpPr txBox="1"/>
          <p:nvPr/>
        </p:nvSpPr>
        <p:spPr>
          <a:xfrm>
            <a:off x="9495790" y="4111625"/>
            <a:ext cx="2696210" cy="2478405"/>
          </a:xfrm>
          <a:prstGeom prst="rect">
            <a:avLst/>
          </a:prstGeom>
          <a:solidFill>
            <a:srgbClr val="8A94CD"/>
          </a:solidFill>
        </p:spPr>
        <p:txBody>
          <a:bodyPr wrap="square" rtlCol="0" anchor="t">
            <a:noAutofit/>
            <a:scene3d>
              <a:camera prst="orthographicFront"/>
              <a:lightRig rig="threePt" dir="t"/>
            </a:scene3d>
          </a:bodyPr>
          <a:lstStyle/>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BSS段通常是指用来存放程序中未初始化的或者初始化为0的全局变量和静态变量的一块内存区域。特点是可读写的，在程序执行之前BSS段会自动清0。</a:t>
            </a:r>
          </a:p>
        </p:txBody>
      </p:sp>
      <p:sp>
        <p:nvSpPr>
          <p:cNvPr id="22" name="文本框 21"/>
          <p:cNvSpPr txBox="1"/>
          <p:nvPr/>
        </p:nvSpPr>
        <p:spPr>
          <a:xfrm>
            <a:off x="429895" y="3404870"/>
            <a:ext cx="2062480" cy="426085"/>
          </a:xfrm>
          <a:prstGeom prst="rect">
            <a:avLst/>
          </a:prstGeom>
          <a:solidFill>
            <a:srgbClr val="8A94CD"/>
          </a:solidFill>
        </p:spPr>
        <p:txBody>
          <a:bodyPr wrap="square" rtlCol="0" anchor="t">
            <a:noAutofit/>
            <a:scene3d>
              <a:camera prst="orthographicFront"/>
              <a:lightRig rig="threePt" dir="t"/>
            </a:scene3d>
          </a:bodyPr>
          <a:lstStyle/>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用于内存向上对齐</a:t>
            </a:r>
          </a:p>
        </p:txBody>
      </p:sp>
      <p:sp>
        <p:nvSpPr>
          <p:cNvPr id="23" name="文本框 22"/>
          <p:cNvSpPr txBox="1"/>
          <p:nvPr/>
        </p:nvSpPr>
        <p:spPr>
          <a:xfrm>
            <a:off x="7049135" y="3322320"/>
            <a:ext cx="3597910" cy="756285"/>
          </a:xfrm>
          <a:prstGeom prst="rect">
            <a:avLst/>
          </a:prstGeom>
          <a:solidFill>
            <a:srgbClr val="8A94CD"/>
          </a:solidFill>
        </p:spPr>
        <p:txBody>
          <a:bodyPr wrap="square" rtlCol="0" anchor="t">
            <a:noAutofit/>
            <a:scene3d>
              <a:camera prst="orthographicFront"/>
              <a:lightRig rig="threePt" dir="t"/>
            </a:scene3d>
          </a:bodyPr>
          <a:lstStyle/>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初始值为(UINTPTR)&amp;__bss_end，表示系统可用内存在bss段之后</a:t>
            </a:r>
          </a:p>
        </p:txBody>
      </p:sp>
      <p:cxnSp>
        <p:nvCxnSpPr>
          <p:cNvPr id="24" name="肘形连接符 23"/>
          <p:cNvCxnSpPr>
            <a:stCxn id="10" idx="2"/>
            <a:endCxn id="23" idx="1"/>
          </p:cNvCxnSpPr>
          <p:nvPr/>
        </p:nvCxnSpPr>
        <p:spPr>
          <a:xfrm rot="5400000" flipV="1">
            <a:off x="5739130" y="2390775"/>
            <a:ext cx="424815" cy="2195195"/>
          </a:xfrm>
          <a:prstGeom prst="bentConnector2">
            <a:avLst/>
          </a:prstGeom>
          <a:ln w="38100">
            <a:tailEnd type="arrow" w="med" len="med"/>
          </a:ln>
        </p:spPr>
        <p:style>
          <a:lnRef idx="1">
            <a:schemeClr val="accent2"/>
          </a:lnRef>
          <a:fillRef idx="0">
            <a:schemeClr val="accent2"/>
          </a:fillRef>
          <a:effectRef idx="0">
            <a:schemeClr val="accent2"/>
          </a:effectRef>
          <a:fontRef idx="minor">
            <a:schemeClr val="tx1"/>
          </a:fontRef>
        </p:style>
      </p:cxnSp>
      <p:cxnSp>
        <p:nvCxnSpPr>
          <p:cNvPr id="25" name="肘形连接符 24"/>
          <p:cNvCxnSpPr>
            <a:stCxn id="23" idx="3"/>
            <a:endCxn id="21" idx="0"/>
          </p:cNvCxnSpPr>
          <p:nvPr>
            <p:custDataLst>
              <p:tags r:id="rId5"/>
            </p:custDataLst>
          </p:nvPr>
        </p:nvCxnSpPr>
        <p:spPr>
          <a:xfrm>
            <a:off x="10647045" y="3700780"/>
            <a:ext cx="196850" cy="410845"/>
          </a:xfrm>
          <a:prstGeom prst="bentConnector2">
            <a:avLst/>
          </a:prstGeom>
          <a:ln w="38100">
            <a:tailEnd type="arrow" w="med" len="med"/>
          </a:ln>
        </p:spPr>
        <p:style>
          <a:lnRef idx="1">
            <a:schemeClr val="accent2"/>
          </a:lnRef>
          <a:fillRef idx="0">
            <a:schemeClr val="accent2"/>
          </a:fillRef>
          <a:effectRef idx="0">
            <a:schemeClr val="accent2"/>
          </a:effectRef>
          <a:fontRef idx="minor">
            <a:schemeClr val="tx1"/>
          </a:fontRef>
        </p:style>
      </p:cxnSp>
      <p:sp>
        <p:nvSpPr>
          <p:cNvPr id="26" name="动作按钮: 第一张 25">
            <a:hlinkClick r:id="rId12" action="ppaction://hlinksldjump"/>
          </p:cNvPr>
          <p:cNvSpPr/>
          <p:nvPr/>
        </p:nvSpPr>
        <p:spPr>
          <a:xfrm>
            <a:off x="11521440" y="147320"/>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9354820" cy="583565"/>
          </a:xfrm>
          <a:prstGeom prst="rect">
            <a:avLst/>
          </a:prstGeom>
          <a:noFill/>
        </p:spPr>
        <p:txBody>
          <a:bodyPr wrap="square" rtlCol="0">
            <a:spAutoFit/>
          </a:bodyPr>
          <a:lstStyle/>
          <a:p>
            <a:r>
              <a:rPr lang="zh-CN" altLang="en-US" sz="3200" dirty="0">
                <a:cs typeface="+mn-ea"/>
                <a:sym typeface="+mn-lt"/>
              </a:rPr>
              <a:t>函数OsVmPhysPageNumGet</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3" name="图片 2"/>
          <p:cNvPicPr>
            <a:picLocks noChangeAspect="1"/>
          </p:cNvPicPr>
          <p:nvPr>
            <p:custDataLst>
              <p:tags r:id="rId1"/>
            </p:custDataLst>
          </p:nvPr>
        </p:nvPicPr>
        <p:blipFill>
          <a:blip r:embed="rId6"/>
          <a:stretch>
            <a:fillRect/>
          </a:stretch>
        </p:blipFill>
        <p:spPr>
          <a:xfrm>
            <a:off x="429895" y="1643380"/>
            <a:ext cx="11539855" cy="3081655"/>
          </a:xfrm>
          <a:prstGeom prst="rect">
            <a:avLst/>
          </a:prstGeom>
        </p:spPr>
      </p:pic>
      <p:cxnSp>
        <p:nvCxnSpPr>
          <p:cNvPr id="29" name="直接箭头连接符 28"/>
          <p:cNvCxnSpPr>
            <a:endCxn id="4" idx="2"/>
          </p:cNvCxnSpPr>
          <p:nvPr/>
        </p:nvCxnSpPr>
        <p:spPr>
          <a:xfrm flipH="1" flipV="1">
            <a:off x="7846695" y="2603500"/>
            <a:ext cx="10160" cy="474980"/>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4" name="文本框 3"/>
          <p:cNvSpPr txBox="1"/>
          <p:nvPr>
            <p:custDataLst>
              <p:tags r:id="rId2"/>
            </p:custDataLst>
          </p:nvPr>
        </p:nvSpPr>
        <p:spPr>
          <a:xfrm>
            <a:off x="6096000" y="2174240"/>
            <a:ext cx="3500755" cy="429260"/>
          </a:xfrm>
          <a:prstGeom prst="rect">
            <a:avLst/>
          </a:prstGeom>
          <a:solidFill>
            <a:srgbClr val="8A94CD"/>
          </a:solidFill>
        </p:spPr>
        <p:txBody>
          <a:bodyPr wrap="square" rtlCol="0" anchor="t">
            <a:noAutofit/>
            <a:scene3d>
              <a:camera prst="orthographicFront"/>
              <a:lightRig rig="threePt" dir="t"/>
            </a:scene3d>
          </a:bodyPr>
          <a:lstStyle/>
          <a:p>
            <a:pPr lvl="0" algn="l">
              <a:lnSpc>
                <a:spcPct val="120000"/>
              </a:lnSpc>
              <a:buClrTx/>
              <a:buSzTx/>
              <a:buFontTx/>
            </a:pPr>
            <a:r>
              <a:rPr lang="zh-CN" altLang="en-US" sz="2000">
                <a:effectLst>
                  <a:outerShdw blurRad="38100" dist="19050" dir="2700000" algn="tl" rotWithShape="0">
                    <a:schemeClr val="dk1">
                      <a:alpha val="40000"/>
                    </a:schemeClr>
                  </a:outerShdw>
                </a:effectLst>
                <a:sym typeface="+mn-ea"/>
              </a:rPr>
              <a:t>物理内存区数组中的元素个数</a:t>
            </a:r>
          </a:p>
        </p:txBody>
      </p:sp>
      <p:sp>
        <p:nvSpPr>
          <p:cNvPr id="6" name="文本框 5"/>
          <p:cNvSpPr txBox="1"/>
          <p:nvPr/>
        </p:nvSpPr>
        <p:spPr>
          <a:xfrm>
            <a:off x="7039610" y="3776980"/>
            <a:ext cx="4930775" cy="1612900"/>
          </a:xfrm>
          <a:prstGeom prst="rect">
            <a:avLst/>
          </a:prstGeom>
          <a:solidFill>
            <a:srgbClr val="8A94CD"/>
          </a:solidFill>
        </p:spPr>
        <p:txBody>
          <a:bodyPr wrap="square" rtlCol="0" anchor="t">
            <a:noAutofit/>
            <a:scene3d>
              <a:camera prst="orthographicFront"/>
              <a:lightRig rig="threePt" dir="t"/>
            </a:scene3d>
          </a:bodyPr>
          <a:lstStyle/>
          <a:p>
            <a:pPr lvl="0" algn="l">
              <a:lnSpc>
                <a:spcPct val="120000"/>
              </a:lnSpc>
              <a:buClrTx/>
              <a:buSzTx/>
              <a:buFontTx/>
            </a:pPr>
            <a:r>
              <a:rPr lang="zh-CN" altLang="en-US" sz="2000">
                <a:effectLst>
                  <a:outerShdw blurRad="38100" dist="19050" dir="2700000" algn="tl" rotWithShape="0">
                    <a:schemeClr val="dk1">
                      <a:alpha val="40000"/>
                    </a:schemeClr>
                  </a:outerShdw>
                </a:effectLst>
                <a:sym typeface="+mn-ea"/>
              </a:rPr>
              <a:t>计算物理内存段可以划分多少物理内存页，重新计算物理内存页数目，此时每个物理页对应一个物理页结构体，相应结构体也占用内存空间。</a:t>
            </a:r>
          </a:p>
        </p:txBody>
      </p:sp>
      <p:sp>
        <p:nvSpPr>
          <p:cNvPr id="14" name="文本框 13"/>
          <p:cNvSpPr txBox="1"/>
          <p:nvPr/>
        </p:nvSpPr>
        <p:spPr>
          <a:xfrm>
            <a:off x="429895" y="1010920"/>
            <a:ext cx="6096000" cy="368300"/>
          </a:xfrm>
          <a:prstGeom prst="rect">
            <a:avLst/>
          </a:prstGeom>
          <a:noFill/>
        </p:spPr>
        <p:txBody>
          <a:bodyPr wrap="square" rtlCol="0" anchor="t">
            <a:noAutofit/>
            <a:scene3d>
              <a:camera prst="orthographicFront"/>
              <a:lightRig rig="threePt" dir="t"/>
            </a:scene3d>
          </a:bodyPr>
          <a:lstStyle/>
          <a:p>
            <a:pPr lvl="0" algn="l">
              <a:buClrTx/>
              <a:buSzTx/>
              <a:buFontTx/>
            </a:pPr>
            <a:r>
              <a:rPr lang="zh-CN" altLang="en-US" sz="2000">
                <a:effectLst>
                  <a:outerShdw blurRad="38100" dist="19050" dir="2700000" algn="tl" rotWithShape="0">
                    <a:schemeClr val="dk1">
                      <a:alpha val="40000"/>
                    </a:schemeClr>
                  </a:outerShdw>
                </a:effectLst>
                <a:sym typeface="+mn-ea"/>
              </a:rPr>
              <a:t>获得物理内存的总页数</a:t>
            </a:r>
          </a:p>
        </p:txBody>
      </p:sp>
      <p:sp>
        <p:nvSpPr>
          <p:cNvPr id="15" name="动作按钮: 第一张 14">
            <a:hlinkClick r:id="rId7" action="ppaction://hlinksldjump"/>
          </p:cNvPr>
          <p:cNvSpPr/>
          <p:nvPr>
            <p:custDataLst>
              <p:tags r:id="rId3"/>
            </p:custDataLst>
          </p:nvPr>
        </p:nvSpPr>
        <p:spPr>
          <a:xfrm>
            <a:off x="11521440" y="147320"/>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9354820" cy="583565"/>
          </a:xfrm>
          <a:prstGeom prst="rect">
            <a:avLst/>
          </a:prstGeom>
          <a:noFill/>
        </p:spPr>
        <p:txBody>
          <a:bodyPr wrap="square" rtlCol="0">
            <a:spAutoFit/>
          </a:bodyPr>
          <a:lstStyle/>
          <a:p>
            <a:r>
              <a:rPr lang="zh-CN" altLang="en-US" sz="3200" dirty="0">
                <a:cs typeface="+mn-ea"/>
                <a:sym typeface="+mn-lt"/>
              </a:rPr>
              <a:t>函数OsVmPhysSegAdd</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01.3</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7" name="图片 6"/>
          <p:cNvPicPr>
            <a:picLocks noChangeAspect="1"/>
          </p:cNvPicPr>
          <p:nvPr>
            <p:custDataLst>
              <p:tags r:id="rId1"/>
            </p:custDataLst>
          </p:nvPr>
        </p:nvPicPr>
        <p:blipFill>
          <a:blip r:embed="rId8"/>
          <a:stretch>
            <a:fillRect/>
          </a:stretch>
        </p:blipFill>
        <p:spPr>
          <a:xfrm>
            <a:off x="429895" y="1288415"/>
            <a:ext cx="9572625" cy="2200275"/>
          </a:xfrm>
          <a:prstGeom prst="rect">
            <a:avLst/>
          </a:prstGeom>
        </p:spPr>
      </p:pic>
      <p:sp>
        <p:nvSpPr>
          <p:cNvPr id="3" name="文本框 2"/>
          <p:cNvSpPr txBox="1"/>
          <p:nvPr/>
        </p:nvSpPr>
        <p:spPr>
          <a:xfrm>
            <a:off x="429895" y="899160"/>
            <a:ext cx="11343005" cy="470535"/>
          </a:xfrm>
          <a:prstGeom prst="rect">
            <a:avLst/>
          </a:prstGeom>
          <a:noFill/>
        </p:spPr>
        <p:txBody>
          <a:bodyPr wrap="square" rtlCol="0" anchor="t">
            <a:noAutofit/>
          </a:bodyPr>
          <a:lstStyle/>
          <a:p>
            <a:pPr lvl="0" algn="l">
              <a:buClrTx/>
              <a:buSzTx/>
              <a:buFontTx/>
            </a:pPr>
            <a:r>
              <a:rPr lang="zh-CN" sz="2000">
                <a:effectLst>
                  <a:outerShdw blurRad="38100" dist="19050" dir="2700000" algn="tl" rotWithShape="0">
                    <a:schemeClr val="dk1">
                      <a:alpha val="40000"/>
                    </a:schemeClr>
                  </a:outerShdw>
                </a:effectLst>
                <a:sym typeface="+mn-ea"/>
              </a:rPr>
              <a:t>添加物理段</a:t>
            </a:r>
            <a:r>
              <a:rPr lang="zh-CN" altLang="en-US" sz="2000">
                <a:effectLst>
                  <a:outerShdw blurRad="38100" dist="19050" dir="2700000" algn="tl" rotWithShape="0">
                    <a:schemeClr val="dk1">
                      <a:alpha val="40000"/>
                    </a:schemeClr>
                  </a:outerShdw>
                </a:effectLst>
                <a:sym typeface="+mn-ea"/>
              </a:rPr>
              <a:t>，调用函数OsVmPhysSegCreate依次把配置的多个物理内存区一一进行转换</a:t>
            </a:r>
          </a:p>
        </p:txBody>
      </p:sp>
      <p:sp>
        <p:nvSpPr>
          <p:cNvPr id="4" name="文本框 3"/>
          <p:cNvSpPr txBox="1"/>
          <p:nvPr>
            <p:custDataLst>
              <p:tags r:id="rId2"/>
            </p:custDataLst>
          </p:nvPr>
        </p:nvSpPr>
        <p:spPr>
          <a:xfrm>
            <a:off x="429895" y="3569970"/>
            <a:ext cx="12238990" cy="398780"/>
          </a:xfrm>
          <a:prstGeom prst="rect">
            <a:avLst/>
          </a:prstGeom>
          <a:noFill/>
        </p:spPr>
        <p:txBody>
          <a:bodyPr wrap="square" rtlCol="0" anchor="t">
            <a:spAutoFit/>
            <a:scene3d>
              <a:camera prst="orthographicFront"/>
              <a:lightRig rig="threePt" dir="t"/>
            </a:scene3d>
          </a:bodyPr>
          <a:lstStyle/>
          <a:p>
            <a:r>
              <a:rPr lang="zh-CN" altLang="en-US" sz="2000">
                <a:effectLst>
                  <a:outerShdw blurRad="38100" dist="19050" dir="2700000" algn="tl" rotWithShape="0">
                    <a:schemeClr val="dk1">
                      <a:alpha val="40000"/>
                    </a:schemeClr>
                  </a:outerShdw>
                </a:effectLst>
                <a:sym typeface="+mn-ea"/>
              </a:rPr>
              <a:t>把指定的一个物理内存区VmPhysArea转换为物理内存段LosVmPhysSeg</a:t>
            </a:r>
            <a:endParaRPr lang="zh-CN" altLang="en-US" sz="2000">
              <a:solidFill>
                <a:schemeClr val="tx1"/>
              </a:solidFill>
              <a:effectLst>
                <a:outerShdw blurRad="38100" dist="19050" dir="2700000" algn="tl" rotWithShape="0">
                  <a:schemeClr val="dk1">
                    <a:alpha val="40000"/>
                  </a:schemeClr>
                </a:outerShdw>
              </a:effectLst>
              <a:sym typeface="+mn-ea"/>
            </a:endParaRPr>
          </a:p>
        </p:txBody>
      </p:sp>
      <p:pic>
        <p:nvPicPr>
          <p:cNvPr id="13" name="图片 12"/>
          <p:cNvPicPr>
            <a:picLocks noChangeAspect="1"/>
          </p:cNvPicPr>
          <p:nvPr>
            <p:custDataLst>
              <p:tags r:id="rId3"/>
            </p:custDataLst>
          </p:nvPr>
        </p:nvPicPr>
        <p:blipFill>
          <a:blip r:embed="rId9"/>
          <a:stretch>
            <a:fillRect/>
          </a:stretch>
        </p:blipFill>
        <p:spPr>
          <a:xfrm>
            <a:off x="429895" y="3917950"/>
            <a:ext cx="9791700" cy="2924175"/>
          </a:xfrm>
          <a:prstGeom prst="rect">
            <a:avLst/>
          </a:prstGeom>
        </p:spPr>
      </p:pic>
      <p:sp>
        <p:nvSpPr>
          <p:cNvPr id="10" name="文本框 9"/>
          <p:cNvSpPr txBox="1"/>
          <p:nvPr/>
        </p:nvSpPr>
        <p:spPr>
          <a:xfrm>
            <a:off x="6690360" y="3958590"/>
            <a:ext cx="5368925" cy="1474470"/>
          </a:xfrm>
          <a:prstGeom prst="rect">
            <a:avLst/>
          </a:prstGeom>
          <a:solidFill>
            <a:srgbClr val="8A94CD"/>
          </a:solidFill>
        </p:spPr>
        <p:txBody>
          <a:bodyPr wrap="square" rtlCol="0" anchor="t">
            <a:noAutofit/>
            <a:scene3d>
              <a:camera prst="orthographicFront"/>
              <a:lightRig rig="threePt" dir="t"/>
            </a:scene3d>
          </a:bodyPr>
          <a:lstStyle/>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BootLoader：系统启动前的启动引导程序，记录开发板上物理内存的起始地址和大小。</a:t>
            </a:r>
          </a:p>
          <a:p>
            <a:pPr lvl="0" algn="l">
              <a:lnSpc>
                <a:spcPct val="120000"/>
              </a:lnSpc>
              <a:buClrTx/>
              <a:buSzTx/>
              <a:buFontTx/>
            </a:pPr>
            <a:r>
              <a:rPr lang="zh-CN" altLang="en-US">
                <a:effectLst>
                  <a:outerShdw blurRad="38100" dist="19050" dir="2700000" algn="tl" rotWithShape="0">
                    <a:schemeClr val="dk1">
                      <a:alpha val="40000"/>
                    </a:schemeClr>
                  </a:outerShdw>
                </a:effectLst>
                <a:sym typeface="+mn-ea"/>
              </a:rPr>
              <a:t>两个参数start、size实际上是物理内存区数组的各个元素的start（开始地址）和size（大小）。</a:t>
            </a:r>
          </a:p>
        </p:txBody>
      </p:sp>
      <p:pic>
        <p:nvPicPr>
          <p:cNvPr id="35" name="文本框 34"/>
          <p:cNvPicPr>
            <a:picLocks noChangeAspect="1"/>
          </p:cNvPicPr>
          <p:nvPr>
            <p:custDataLst>
              <p:tags r:id="rId4"/>
            </p:custDataLst>
          </p:nvPr>
        </p:nvPicPr>
        <p:blipFill>
          <a:blip r:embed="rId10">
            <a:clrChange>
              <a:clrFrom>
                <a:srgbClr val="FFF2CC">
                  <a:alpha val="100000"/>
                </a:srgbClr>
              </a:clrFrom>
              <a:clrTo>
                <a:srgbClr val="FFF2CC">
                  <a:alpha val="100000"/>
                  <a:alpha val="0"/>
                </a:srgbClr>
              </a:clrTo>
            </a:clrChange>
          </a:blip>
          <a:stretch>
            <a:fillRect/>
          </a:stretch>
        </p:blipFill>
        <p:spPr>
          <a:xfrm>
            <a:off x="6690360" y="3722370"/>
            <a:ext cx="5370195" cy="3049905"/>
          </a:xfrm>
          <a:prstGeom prst="rect">
            <a:avLst/>
          </a:prstGeom>
          <a:solidFill>
            <a:srgbClr val="8A94CD"/>
          </a:solidFill>
        </p:spPr>
      </p:pic>
      <p:sp>
        <p:nvSpPr>
          <p:cNvPr id="26" name="动作按钮: 第一张 25">
            <a:hlinkClick r:id="rId11" action="ppaction://hlinksldjump"/>
          </p:cNvPr>
          <p:cNvSpPr/>
          <p:nvPr>
            <p:custDataLst>
              <p:tags r:id="rId5"/>
            </p:custDataLst>
          </p:nvPr>
        </p:nvSpPr>
        <p:spPr>
          <a:xfrm>
            <a:off x="11521440" y="147320"/>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3" presetClass="entr" presetSubtype="1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linds(horizontal)">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9354820" cy="583565"/>
          </a:xfrm>
          <a:prstGeom prst="rect">
            <a:avLst/>
          </a:prstGeom>
          <a:noFill/>
        </p:spPr>
        <p:txBody>
          <a:bodyPr wrap="square" rtlCol="0">
            <a:spAutoFit/>
          </a:bodyPr>
          <a:lstStyle/>
          <a:p>
            <a:r>
              <a:rPr lang="zh-CN" altLang="en-US" sz="3200" dirty="0">
                <a:cs typeface="+mn-ea"/>
                <a:sym typeface="+mn-lt"/>
              </a:rPr>
              <a:t>函数OsVmPhysInit</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01.4</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4" name="文本框 3"/>
          <p:cNvSpPr txBox="1"/>
          <p:nvPr/>
        </p:nvSpPr>
        <p:spPr>
          <a:xfrm>
            <a:off x="429895" y="1123950"/>
            <a:ext cx="11246485" cy="398780"/>
          </a:xfrm>
          <a:prstGeom prst="rect">
            <a:avLst/>
          </a:prstGeom>
          <a:noFill/>
        </p:spPr>
        <p:txBody>
          <a:bodyPr wrap="square" rtlCol="0" anchor="t">
            <a:spAutoFit/>
            <a:scene3d>
              <a:camera prst="orthographicFront"/>
              <a:lightRig rig="threePt" dir="t"/>
            </a:scene3d>
          </a:bodyPr>
          <a:lstStyle/>
          <a:p>
            <a:r>
              <a:rPr lang="zh-CN" altLang="en-US" sz="2000">
                <a:effectLst>
                  <a:outerShdw blurRad="38100" dist="19050" dir="2700000" algn="tl" rotWithShape="0">
                    <a:schemeClr val="dk1">
                      <a:alpha val="40000"/>
                    </a:schemeClr>
                  </a:outerShdw>
                </a:effectLst>
                <a:sym typeface="+mn-ea"/>
              </a:rPr>
              <a:t>初始化物理内存段信息</a:t>
            </a:r>
          </a:p>
        </p:txBody>
      </p:sp>
      <p:pic>
        <p:nvPicPr>
          <p:cNvPr id="5" name="图片 4"/>
          <p:cNvPicPr>
            <a:picLocks noChangeAspect="1"/>
          </p:cNvPicPr>
          <p:nvPr>
            <p:custDataLst>
              <p:tags r:id="rId1"/>
            </p:custDataLst>
          </p:nvPr>
        </p:nvPicPr>
        <p:blipFill>
          <a:blip r:embed="rId6"/>
          <a:stretch>
            <a:fillRect/>
          </a:stretch>
        </p:blipFill>
        <p:spPr>
          <a:xfrm>
            <a:off x="429895" y="1716405"/>
            <a:ext cx="7898765" cy="3070860"/>
          </a:xfrm>
          <a:prstGeom prst="rect">
            <a:avLst/>
          </a:prstGeom>
        </p:spPr>
      </p:pic>
      <p:sp>
        <p:nvSpPr>
          <p:cNvPr id="11" name="矩形 10"/>
          <p:cNvSpPr/>
          <p:nvPr/>
        </p:nvSpPr>
        <p:spPr>
          <a:xfrm>
            <a:off x="8740140" y="3041650"/>
            <a:ext cx="3319780" cy="1476375"/>
          </a:xfrm>
          <a:prstGeom prst="rect">
            <a:avLst/>
          </a:prstGeom>
        </p:spPr>
        <p:txBody>
          <a:bodyPr wrap="square">
            <a:spAutoFit/>
            <a:scene3d>
              <a:camera prst="orthographicFront"/>
              <a:lightRig rig="threePt" dir="t"/>
            </a:scene3d>
          </a:bodyPr>
          <a:lstStyle/>
          <a:p>
            <a:r>
              <a:rPr lang="zh-CN" altLang="en-US" dirty="0">
                <a:solidFill>
                  <a:schemeClr val="tx1"/>
                </a:solidFill>
                <a:effectLst>
                  <a:outerShdw blurRad="38100" dist="19050" dir="2700000" algn="tl" rotWithShape="0">
                    <a:schemeClr val="dk1">
                      <a:alpha val="40000"/>
                    </a:schemeClr>
                  </a:outerShdw>
                </a:effectLst>
              </a:rPr>
              <a:t>计算当前内存段对应的内存页数量，然后更新nPages，这是后续物理内存段第一个内存页对应的的物理内存页结构体在数组g_vmPageArray中索引。</a:t>
            </a:r>
          </a:p>
        </p:txBody>
      </p:sp>
      <p:cxnSp>
        <p:nvCxnSpPr>
          <p:cNvPr id="29" name="直接箭头连接符 28"/>
          <p:cNvCxnSpPr/>
          <p:nvPr>
            <p:custDataLst>
              <p:tags r:id="rId2"/>
            </p:custDataLst>
          </p:nvPr>
        </p:nvCxnSpPr>
        <p:spPr>
          <a:xfrm flipV="1">
            <a:off x="8328660" y="3777615"/>
            <a:ext cx="344805" cy="4445"/>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动作按钮: 第一张 25">
            <a:hlinkClick r:id="rId7" action="ppaction://hlinksldjump"/>
          </p:cNvPr>
          <p:cNvSpPr/>
          <p:nvPr>
            <p:custDataLst>
              <p:tags r:id="rId3"/>
            </p:custDataLst>
          </p:nvPr>
        </p:nvSpPr>
        <p:spPr>
          <a:xfrm>
            <a:off x="11521440" y="147320"/>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111159" y="149496"/>
            <a:ext cx="10451465" cy="583565"/>
          </a:xfrm>
          <a:prstGeom prst="rect">
            <a:avLst/>
          </a:prstGeom>
          <a:noFill/>
        </p:spPr>
        <p:txBody>
          <a:bodyPr wrap="square" rtlCol="0">
            <a:spAutoFit/>
          </a:bodyPr>
          <a:lstStyle/>
          <a:p>
            <a:r>
              <a:rPr lang="zh-CN" altLang="en-US" sz="3200" dirty="0">
                <a:cs typeface="+mn-ea"/>
                <a:sym typeface="+mn-lt"/>
              </a:rPr>
              <a:t>函数 OsVmPhysFreeListInit</a:t>
            </a:r>
            <a:r>
              <a:rPr lang="en-US" altLang="zh-CN" sz="3200" dirty="0">
                <a:cs typeface="+mn-ea"/>
                <a:sym typeface="+mn-lt"/>
              </a:rPr>
              <a:t> &amp; OsVmPhysLruInit</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32080" y="149497"/>
            <a:ext cx="1110918" cy="583565"/>
          </a:xfrm>
          <a:prstGeom prst="rect">
            <a:avLst/>
          </a:prstGeom>
          <a:noFill/>
        </p:spPr>
        <p:txBody>
          <a:bodyPr wrap="square" rtlCol="0">
            <a:spAutoFit/>
          </a:bodyPr>
          <a:lstStyle/>
          <a:p>
            <a:r>
              <a:rPr lang="en-US" altLang="zh-CN" sz="3200" dirty="0">
                <a:cs typeface="+mn-ea"/>
                <a:sym typeface="+mn-lt"/>
              </a:rPr>
              <a:t>01.5</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10" name="图片 9"/>
          <p:cNvPicPr>
            <a:picLocks noChangeAspect="1"/>
          </p:cNvPicPr>
          <p:nvPr>
            <p:custDataLst>
              <p:tags r:id="rId1"/>
            </p:custDataLst>
          </p:nvPr>
        </p:nvPicPr>
        <p:blipFill>
          <a:blip r:embed="rId7"/>
          <a:stretch>
            <a:fillRect/>
          </a:stretch>
        </p:blipFill>
        <p:spPr>
          <a:xfrm>
            <a:off x="429895" y="4486910"/>
            <a:ext cx="5307330" cy="2108200"/>
          </a:xfrm>
          <a:prstGeom prst="rect">
            <a:avLst/>
          </a:prstGeom>
        </p:spPr>
      </p:pic>
      <p:sp>
        <p:nvSpPr>
          <p:cNvPr id="3" name="文本框 2"/>
          <p:cNvSpPr txBox="1"/>
          <p:nvPr/>
        </p:nvSpPr>
        <p:spPr>
          <a:xfrm>
            <a:off x="429895" y="4101465"/>
            <a:ext cx="8120380" cy="432435"/>
          </a:xfrm>
          <a:prstGeom prst="rect">
            <a:avLst/>
          </a:prstGeom>
          <a:noFill/>
        </p:spPr>
        <p:txBody>
          <a:bodyPr wrap="square" rtlCol="0" anchor="t">
            <a:noAutofit/>
            <a:scene3d>
              <a:camera prst="orthographicFront"/>
              <a:lightRig rig="threePt" dir="t"/>
            </a:scene3d>
          </a:bodyPr>
          <a:lstStyle/>
          <a:p>
            <a:pPr lvl="0" algn="l">
              <a:buClrTx/>
              <a:buSzTx/>
              <a:buFontTx/>
            </a:pPr>
            <a:r>
              <a:rPr lang="zh-CN" altLang="en-US">
                <a:effectLst>
                  <a:outerShdw blurRad="38100" dist="19050" dir="2700000" algn="tl" rotWithShape="0">
                    <a:schemeClr val="dk1">
                      <a:alpha val="40000"/>
                    </a:schemeClr>
                  </a:outerShdw>
                </a:effectLst>
                <a:sym typeface="+mn-ea"/>
              </a:rPr>
              <a:t>函数 OsVmPhysLruInit：初始化指定物理内存段的LRU链表数组中的LRU链表</a:t>
            </a:r>
          </a:p>
        </p:txBody>
      </p:sp>
      <p:pic>
        <p:nvPicPr>
          <p:cNvPr id="7" name="图片 6"/>
          <p:cNvPicPr>
            <a:picLocks noChangeAspect="1"/>
          </p:cNvPicPr>
          <p:nvPr>
            <p:custDataLst>
              <p:tags r:id="rId2"/>
            </p:custDataLst>
          </p:nvPr>
        </p:nvPicPr>
        <p:blipFill>
          <a:blip r:embed="rId8"/>
          <a:stretch>
            <a:fillRect/>
          </a:stretch>
        </p:blipFill>
        <p:spPr>
          <a:xfrm>
            <a:off x="429895" y="1328420"/>
            <a:ext cx="7607300" cy="2648585"/>
          </a:xfrm>
          <a:prstGeom prst="rect">
            <a:avLst/>
          </a:prstGeom>
        </p:spPr>
      </p:pic>
      <p:sp>
        <p:nvSpPr>
          <p:cNvPr id="8" name="文本框 7"/>
          <p:cNvSpPr txBox="1"/>
          <p:nvPr>
            <p:custDataLst>
              <p:tags r:id="rId3"/>
            </p:custDataLst>
          </p:nvPr>
        </p:nvSpPr>
        <p:spPr>
          <a:xfrm>
            <a:off x="429895" y="960120"/>
            <a:ext cx="11464290" cy="368300"/>
          </a:xfrm>
          <a:prstGeom prst="rect">
            <a:avLst/>
          </a:prstGeom>
          <a:noFill/>
        </p:spPr>
        <p:txBody>
          <a:bodyPr wrap="square" rtlCol="0" anchor="t">
            <a:spAutoFit/>
            <a:scene3d>
              <a:camera prst="orthographicFront"/>
              <a:lightRig rig="threePt" dir="t"/>
            </a:scene3d>
          </a:bodyPr>
          <a:lstStyle/>
          <a:p>
            <a:r>
              <a:rPr lang="zh-CN" altLang="en-US">
                <a:effectLst>
                  <a:outerShdw blurRad="38100" dist="19050" dir="2700000" algn="tl" rotWithShape="0">
                    <a:schemeClr val="dk1">
                      <a:alpha val="40000"/>
                    </a:schemeClr>
                  </a:outerShdw>
                </a:effectLst>
                <a:sym typeface="+mn-ea"/>
              </a:rPr>
              <a:t>函数 OsVmPhysFreeListInit：初始化指定物理内存段的空闲物理内存页节点链表，分配物理页框使用伙伴算法。</a:t>
            </a:r>
          </a:p>
        </p:txBody>
      </p:sp>
      <p:sp>
        <p:nvSpPr>
          <p:cNvPr id="26" name="动作按钮: 第一张 25">
            <a:hlinkClick r:id="rId9" action="ppaction://hlinksldjump"/>
          </p:cNvPr>
          <p:cNvSpPr/>
          <p:nvPr>
            <p:custDataLst>
              <p:tags r:id="rId4"/>
            </p:custDataLst>
          </p:nvPr>
        </p:nvSpPr>
        <p:spPr>
          <a:xfrm>
            <a:off x="11521440" y="147320"/>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9354820" cy="583565"/>
          </a:xfrm>
          <a:prstGeom prst="rect">
            <a:avLst/>
          </a:prstGeom>
          <a:noFill/>
        </p:spPr>
        <p:txBody>
          <a:bodyPr wrap="square" rtlCol="0">
            <a:spAutoFit/>
          </a:bodyPr>
          <a:lstStyle/>
          <a:p>
            <a:r>
              <a:rPr lang="zh-CN" altLang="en-US" sz="3200" dirty="0">
                <a:cs typeface="+mn-ea"/>
                <a:sym typeface="+mn-lt"/>
              </a:rPr>
              <a:t>函数OsVmPageInit</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01.6</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4" name="文本框 3"/>
          <p:cNvSpPr txBox="1"/>
          <p:nvPr/>
        </p:nvSpPr>
        <p:spPr>
          <a:xfrm>
            <a:off x="429895" y="2581910"/>
            <a:ext cx="11246485" cy="706755"/>
          </a:xfrm>
          <a:prstGeom prst="rect">
            <a:avLst/>
          </a:prstGeom>
          <a:noFill/>
        </p:spPr>
        <p:txBody>
          <a:bodyPr wrap="square" rtlCol="0" anchor="t">
            <a:spAutoFit/>
            <a:scene3d>
              <a:camera prst="orthographicFront"/>
              <a:lightRig rig="threePt" dir="t"/>
            </a:scene3d>
          </a:bodyPr>
          <a:lstStyle/>
          <a:p>
            <a:pPr lvl="0" algn="l">
              <a:buClrTx/>
              <a:buSzTx/>
              <a:buFontTx/>
            </a:pPr>
            <a:r>
              <a:rPr lang="zh-CN" altLang="en-US" sz="2000">
                <a:effectLst>
                  <a:outerShdw blurRad="38100" dist="19050" dir="2700000" algn="tl" rotWithShape="0">
                    <a:schemeClr val="dk1">
                      <a:alpha val="40000"/>
                    </a:schemeClr>
                  </a:outerShdw>
                </a:effectLst>
                <a:sym typeface="+mn-ea"/>
              </a:rPr>
              <a:t>函数 OsVmPageInit：初始化物理内存页的初始值，该函数需要3个参数，分别是物理内存页结构体地址，物理内存页的开始地址，物理内存段编号。</a:t>
            </a:r>
          </a:p>
        </p:txBody>
      </p:sp>
      <p:pic>
        <p:nvPicPr>
          <p:cNvPr id="5" name="图片 4"/>
          <p:cNvPicPr>
            <a:picLocks noChangeAspect="1"/>
          </p:cNvPicPr>
          <p:nvPr>
            <p:custDataLst>
              <p:tags r:id="rId1"/>
            </p:custDataLst>
          </p:nvPr>
        </p:nvPicPr>
        <p:blipFill>
          <a:blip r:embed="rId6"/>
          <a:srcRect r="13091"/>
          <a:stretch>
            <a:fillRect/>
          </a:stretch>
        </p:blipFill>
        <p:spPr>
          <a:xfrm>
            <a:off x="429895" y="1344930"/>
            <a:ext cx="4105910" cy="952500"/>
          </a:xfrm>
          <a:prstGeom prst="rect">
            <a:avLst/>
          </a:prstGeom>
        </p:spPr>
      </p:pic>
      <p:sp>
        <p:nvSpPr>
          <p:cNvPr id="22" name="矩形 21"/>
          <p:cNvSpPr/>
          <p:nvPr/>
        </p:nvSpPr>
        <p:spPr>
          <a:xfrm>
            <a:off x="429895" y="951230"/>
            <a:ext cx="11338560" cy="368300"/>
          </a:xfrm>
          <a:prstGeom prst="rect">
            <a:avLst/>
          </a:prstGeom>
        </p:spPr>
        <p:txBody>
          <a:bodyPr wrap="square">
            <a:spAutoFit/>
            <a:scene3d>
              <a:camera prst="orthographicFront"/>
              <a:lightRig rig="threePt" dir="t"/>
            </a:scene3d>
          </a:bodyPr>
          <a:lstStyle/>
          <a:p>
            <a:r>
              <a:rPr lang="zh-CN" altLang="en-US" dirty="0">
                <a:solidFill>
                  <a:schemeClr val="tx1"/>
                </a:solidFill>
                <a:effectLst>
                  <a:outerShdw blurRad="38100" dist="19050" dir="2700000" algn="tl" rotWithShape="0">
                    <a:schemeClr val="dk1">
                      <a:alpha val="40000"/>
                    </a:schemeClr>
                  </a:outerShdw>
                </a:effectLst>
              </a:rPr>
              <a:t>宏VMPAGEINIT调用函数OsVmPageInit并自动增加内存页结构体page地址和内存页pa地址。</a:t>
            </a:r>
          </a:p>
        </p:txBody>
      </p:sp>
      <p:pic>
        <p:nvPicPr>
          <p:cNvPr id="6" name="图片 5"/>
          <p:cNvPicPr>
            <a:picLocks noChangeAspect="1"/>
          </p:cNvPicPr>
          <p:nvPr>
            <p:custDataLst>
              <p:tags r:id="rId2"/>
            </p:custDataLst>
          </p:nvPr>
        </p:nvPicPr>
        <p:blipFill>
          <a:blip r:embed="rId7"/>
          <a:srcRect l="613"/>
          <a:stretch>
            <a:fillRect/>
          </a:stretch>
        </p:blipFill>
        <p:spPr>
          <a:xfrm>
            <a:off x="429895" y="3288665"/>
            <a:ext cx="8755380" cy="2873375"/>
          </a:xfrm>
          <a:prstGeom prst="rect">
            <a:avLst/>
          </a:prstGeom>
        </p:spPr>
      </p:pic>
      <p:sp>
        <p:nvSpPr>
          <p:cNvPr id="26" name="动作按钮: 第一张 25">
            <a:hlinkClick r:id="rId8" action="ppaction://hlinksldjump"/>
          </p:cNvPr>
          <p:cNvSpPr/>
          <p:nvPr>
            <p:custDataLst>
              <p:tags r:id="rId3"/>
            </p:custDataLst>
          </p:nvPr>
        </p:nvSpPr>
        <p:spPr>
          <a:xfrm>
            <a:off x="11521440" y="147320"/>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p:cNvSpPr/>
          <p:nvPr/>
        </p:nvSpPr>
        <p:spPr>
          <a:xfrm>
            <a:off x="9699321" y="4365321"/>
            <a:ext cx="2492679" cy="2492679"/>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3" name="任意多边形: 形状 62"/>
          <p:cNvSpPr/>
          <p:nvPr/>
        </p:nvSpPr>
        <p:spPr>
          <a:xfrm rot="5400000">
            <a:off x="10310105" y="3032421"/>
            <a:ext cx="1982486" cy="1982486"/>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46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4" name="任意多边形: 形状 63"/>
          <p:cNvSpPr/>
          <p:nvPr/>
        </p:nvSpPr>
        <p:spPr>
          <a:xfrm rot="16200000">
            <a:off x="10310105" y="2633895"/>
            <a:ext cx="1866443" cy="1866443"/>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5" name="任意多边形: 形状 64"/>
          <p:cNvSpPr/>
          <p:nvPr/>
        </p:nvSpPr>
        <p:spPr>
          <a:xfrm flipH="1">
            <a:off x="9372879" y="4889377"/>
            <a:ext cx="1960282" cy="1960282"/>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6" name="任意多边形: 形状 65"/>
          <p:cNvSpPr/>
          <p:nvPr/>
        </p:nvSpPr>
        <p:spPr>
          <a:xfrm>
            <a:off x="6961622" y="5187909"/>
            <a:ext cx="1680015" cy="1680015"/>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7" name="任意多边形: 形状 66"/>
          <p:cNvSpPr/>
          <p:nvPr/>
        </p:nvSpPr>
        <p:spPr>
          <a:xfrm rot="16200000" flipV="1">
            <a:off x="8479729" y="3332534"/>
            <a:ext cx="2305019" cy="2305019"/>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8" name="任意多边形: 形状 67"/>
          <p:cNvSpPr/>
          <p:nvPr/>
        </p:nvSpPr>
        <p:spPr>
          <a:xfrm>
            <a:off x="10951312" y="1584744"/>
            <a:ext cx="1248414" cy="1248414"/>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9" name="文本框 6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237615" y="2419985"/>
            <a:ext cx="4858385" cy="1322070"/>
          </a:xfrm>
          <a:prstGeom prst="rect">
            <a:avLst/>
          </a:prstGeom>
          <a:noFill/>
        </p:spPr>
        <p:txBody>
          <a:bodyPr wrap="square" rtlCol="0">
            <a:spAutoFit/>
          </a:bodyPr>
          <a:lstStyle/>
          <a:p>
            <a:pPr>
              <a:lnSpc>
                <a:spcPct val="100000"/>
              </a:lnSpc>
            </a:pPr>
            <a:r>
              <a:rPr lang="en-US" altLang="zh-CN" sz="8000" b="1" dirty="0">
                <a:cs typeface="+mn-ea"/>
                <a:sym typeface="+mn-lt"/>
              </a:rPr>
              <a:t>物理内存</a:t>
            </a: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0-#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500360" cy="583565"/>
          </a:xfrm>
          <a:prstGeom prst="rect">
            <a:avLst/>
          </a:prstGeom>
          <a:noFill/>
        </p:spPr>
        <p:txBody>
          <a:bodyPr wrap="square" rtlCol="0">
            <a:spAutoFit/>
          </a:bodyPr>
          <a:lstStyle/>
          <a:p>
            <a:r>
              <a:rPr lang="zh-CN" altLang="en-US" sz="3200" dirty="0">
                <a:cs typeface="+mn-ea"/>
                <a:sym typeface="+mn-lt"/>
              </a:rPr>
              <a:t>函数OsVmPage</a:t>
            </a:r>
            <a:r>
              <a:rPr lang="en-US" altLang="zh-CN" sz="3200" dirty="0">
                <a:cs typeface="+mn-ea"/>
                <a:sym typeface="+mn-lt"/>
              </a:rPr>
              <a:t>OrderListInit</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01.7</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3" name="图片 2"/>
          <p:cNvPicPr>
            <a:picLocks noChangeAspect="1"/>
          </p:cNvPicPr>
          <p:nvPr>
            <p:custDataLst>
              <p:tags r:id="rId1"/>
            </p:custDataLst>
          </p:nvPr>
        </p:nvPicPr>
        <p:blipFill>
          <a:blip r:embed="rId7"/>
          <a:stretch>
            <a:fillRect/>
          </a:stretch>
        </p:blipFill>
        <p:spPr>
          <a:xfrm>
            <a:off x="429895" y="1266825"/>
            <a:ext cx="6558915" cy="736600"/>
          </a:xfrm>
          <a:prstGeom prst="rect">
            <a:avLst/>
          </a:prstGeom>
        </p:spPr>
      </p:pic>
      <p:sp>
        <p:nvSpPr>
          <p:cNvPr id="4" name="文本框 3"/>
          <p:cNvSpPr txBox="1"/>
          <p:nvPr/>
        </p:nvSpPr>
        <p:spPr>
          <a:xfrm>
            <a:off x="429895" y="842010"/>
            <a:ext cx="2080895" cy="398780"/>
          </a:xfrm>
          <a:prstGeom prst="rect">
            <a:avLst/>
          </a:prstGeom>
          <a:noFill/>
        </p:spPr>
        <p:txBody>
          <a:bodyPr wrap="square" rtlCol="0" anchor="t">
            <a:spAutoFit/>
          </a:bodyPr>
          <a:lstStyle/>
          <a:p>
            <a:pPr lvl="0" algn="l">
              <a:lnSpc>
                <a:spcPct val="100000"/>
              </a:lnSpc>
              <a:buClrTx/>
              <a:buSzTx/>
              <a:buFontTx/>
            </a:pPr>
            <a:r>
              <a:rPr lang="zh-CN" sz="2000">
                <a:effectLst>
                  <a:outerShdw blurRad="38100" dist="19050" dir="2700000" algn="tl" rotWithShape="0">
                    <a:schemeClr val="dk1">
                      <a:alpha val="40000"/>
                    </a:schemeClr>
                  </a:outerShdw>
                </a:effectLst>
                <a:sym typeface="+mn-ea"/>
              </a:rPr>
              <a:t>伙伴算法初始化</a:t>
            </a:r>
          </a:p>
        </p:txBody>
      </p:sp>
      <p:sp>
        <p:nvSpPr>
          <p:cNvPr id="8" name="文本框 7"/>
          <p:cNvSpPr txBox="1"/>
          <p:nvPr/>
        </p:nvSpPr>
        <p:spPr>
          <a:xfrm>
            <a:off x="429895" y="2095500"/>
            <a:ext cx="9929495" cy="429895"/>
          </a:xfrm>
          <a:prstGeom prst="rect">
            <a:avLst/>
          </a:prstGeom>
          <a:noFill/>
        </p:spPr>
        <p:txBody>
          <a:bodyPr wrap="square" rtlCol="0" anchor="t">
            <a:spAutoFit/>
          </a:bodyPr>
          <a:lstStyle/>
          <a:p>
            <a:pPr>
              <a:lnSpc>
                <a:spcPct val="110000"/>
              </a:lnSpc>
            </a:pPr>
            <a:r>
              <a:rPr lang="zh-CN" sz="2000">
                <a:effectLst>
                  <a:outerShdw blurRad="38100" dist="19050" dir="2700000" algn="tl" rotWithShape="0">
                    <a:schemeClr val="dk1">
                      <a:alpha val="40000"/>
                    </a:schemeClr>
                  </a:outerShdw>
                </a:effectLst>
                <a:sym typeface="+mn-ea"/>
              </a:rPr>
              <a:t>函</a:t>
            </a:r>
            <a:r>
              <a:rPr sz="2000">
                <a:effectLst>
                  <a:outerShdw blurRad="38100" dist="19050" dir="2700000" algn="tl" rotWithShape="0">
                    <a:schemeClr val="dk1">
                      <a:alpha val="40000"/>
                    </a:schemeClr>
                  </a:outerShdw>
                </a:effectLst>
                <a:sym typeface="+mn-ea"/>
              </a:rPr>
              <a:t>数OsVmPhysPagesFreeContiguous</a:t>
            </a:r>
            <a:r>
              <a:rPr lang="zh-CN" sz="2000">
                <a:effectLst>
                  <a:outerShdw blurRad="38100" dist="19050" dir="2700000" algn="tl" rotWithShape="0">
                    <a:schemeClr val="dk1">
                      <a:alpha val="40000"/>
                    </a:schemeClr>
                  </a:outerShdw>
                </a:effectLst>
                <a:sym typeface="+mn-ea"/>
              </a:rPr>
              <a:t>：</a:t>
            </a:r>
            <a:r>
              <a:rPr sz="2000">
                <a:effectLst>
                  <a:outerShdw blurRad="38100" dist="19050" dir="2700000" algn="tl" rotWithShape="0">
                    <a:schemeClr val="dk1">
                      <a:alpha val="40000"/>
                    </a:schemeClr>
                  </a:outerShdw>
                </a:effectLst>
                <a:sym typeface="+mn-ea"/>
              </a:rPr>
              <a:t>用于释放指定数量的连续物理内存页。</a:t>
            </a:r>
            <a:endParaRPr lang="zh-CN" altLang="en-US" sz="2000">
              <a:effectLst>
                <a:outerShdw blurRad="38100" dist="19050" dir="2700000" algn="tl" rotWithShape="0">
                  <a:schemeClr val="dk1">
                    <a:alpha val="40000"/>
                  </a:schemeClr>
                </a:outerShdw>
              </a:effectLst>
              <a:sym typeface="+mn-ea"/>
            </a:endParaRPr>
          </a:p>
        </p:txBody>
      </p:sp>
      <p:pic>
        <p:nvPicPr>
          <p:cNvPr id="9" name="图片 8"/>
          <p:cNvPicPr>
            <a:picLocks noChangeAspect="1"/>
          </p:cNvPicPr>
          <p:nvPr>
            <p:custDataLst>
              <p:tags r:id="rId2"/>
            </p:custDataLst>
          </p:nvPr>
        </p:nvPicPr>
        <p:blipFill>
          <a:blip r:embed="rId8"/>
          <a:stretch>
            <a:fillRect/>
          </a:stretch>
        </p:blipFill>
        <p:spPr>
          <a:xfrm>
            <a:off x="429895" y="2526665"/>
            <a:ext cx="6791325" cy="4219575"/>
          </a:xfrm>
          <a:prstGeom prst="rect">
            <a:avLst/>
          </a:prstGeom>
        </p:spPr>
      </p:pic>
      <p:pic>
        <p:nvPicPr>
          <p:cNvPr id="10" name="图片 9"/>
          <p:cNvPicPr>
            <a:picLocks noChangeAspect="1"/>
          </p:cNvPicPr>
          <p:nvPr>
            <p:custDataLst>
              <p:tags r:id="rId3"/>
            </p:custDataLst>
          </p:nvPr>
        </p:nvPicPr>
        <p:blipFill>
          <a:blip r:embed="rId9"/>
          <a:stretch>
            <a:fillRect/>
          </a:stretch>
        </p:blipFill>
        <p:spPr>
          <a:xfrm>
            <a:off x="7546340" y="2526665"/>
            <a:ext cx="4645660" cy="4345305"/>
          </a:xfrm>
          <a:prstGeom prst="rect">
            <a:avLst/>
          </a:prstGeom>
        </p:spPr>
      </p:pic>
      <p:sp>
        <p:nvSpPr>
          <p:cNvPr id="26" name="动作按钮: 第一张 25">
            <a:hlinkClick r:id="rId10" action="ppaction://hlinksldjump"/>
          </p:cNvPr>
          <p:cNvSpPr/>
          <p:nvPr>
            <p:custDataLst>
              <p:tags r:id="rId4"/>
            </p:custDataLst>
          </p:nvPr>
        </p:nvSpPr>
        <p:spPr>
          <a:xfrm>
            <a:off x="11521440" y="147320"/>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272052" y="60988"/>
            <a:ext cx="4985747" cy="691087"/>
          </a:xfrm>
          <a:prstGeom prst="rect">
            <a:avLst/>
          </a:prstGeom>
          <a:noFill/>
        </p:spPr>
        <p:txBody>
          <a:bodyPr wrap="square" rtlCol="0">
            <a:spAutoFit/>
          </a:bodyPr>
          <a:lstStyle/>
          <a:p>
            <a:pPr>
              <a:lnSpc>
                <a:spcPct val="120000"/>
              </a:lnSpc>
            </a:pPr>
            <a:r>
              <a:rPr lang="zh-CN" sz="3600" dirty="0">
                <a:cs typeface="+mn-ea"/>
                <a:sym typeface="+mn-lt"/>
              </a:rPr>
              <a:t>物理内存</a:t>
            </a:r>
            <a:r>
              <a:rPr lang="zh-CN" altLang="en-US" sz="3600" dirty="0">
                <a:cs typeface="+mn-ea"/>
                <a:sym typeface="+mn-lt"/>
              </a:rPr>
              <a:t>管理模块接口</a:t>
            </a:r>
            <a:endParaRPr lang="en-US" altLang="zh-CN" sz="3600" dirty="0">
              <a:cs typeface="+mn-ea"/>
              <a:sym typeface="+mn-lt"/>
            </a:endParaRPr>
          </a:p>
        </p:txBody>
      </p:sp>
      <p:sp>
        <p:nvSpPr>
          <p:cNvPr id="13" name="文本框 1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265092" y="590018"/>
            <a:ext cx="1926908" cy="1106805"/>
          </a:xfrm>
          <a:prstGeom prst="rect">
            <a:avLst/>
          </a:prstGeom>
          <a:noFill/>
        </p:spPr>
        <p:txBody>
          <a:bodyPr wrap="square" rtlCol="0">
            <a:spAutoFit/>
          </a:bodyPr>
          <a:lstStyle/>
          <a:p>
            <a:r>
              <a:rPr lang="en-US" altLang="zh-CN" sz="6600" dirty="0">
                <a:solidFill>
                  <a:schemeClr val="bg1"/>
                </a:solidFill>
                <a:cs typeface="+mn-ea"/>
                <a:sym typeface="+mn-lt"/>
              </a:rPr>
              <a:t>03.</a:t>
            </a:r>
            <a:endParaRPr lang="zh-CN" altLang="en-US" sz="6600" dirty="0">
              <a:solidFill>
                <a:schemeClr val="bg1"/>
              </a:solidFill>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grpSp>
        <p:nvGrpSpPr>
          <p:cNvPr id="3" name="组合 2"/>
          <p:cNvGrpSpPr/>
          <p:nvPr/>
        </p:nvGrpSpPr>
        <p:grpSpPr>
          <a:xfrm>
            <a:off x="673286" y="1801750"/>
            <a:ext cx="6847840" cy="3516630"/>
            <a:chOff x="6148" y="2549"/>
            <a:chExt cx="10784" cy="5538"/>
          </a:xfrm>
        </p:grpSpPr>
        <p:sp>
          <p:nvSpPr>
            <p:cNvPr id="22" name="文本框 2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6148" y="2549"/>
              <a:ext cx="2773" cy="1210"/>
            </a:xfrm>
            <a:prstGeom prst="rect">
              <a:avLst/>
            </a:prstGeom>
            <a:noFill/>
          </p:spPr>
          <p:txBody>
            <a:bodyPr wrap="square" rtlCol="0">
              <a:spAutoFit/>
            </a:bodyPr>
            <a:lstStyle/>
            <a:p>
              <a:r>
                <a:rPr lang="en-US" altLang="zh-CN" sz="4400" dirty="0">
                  <a:solidFill>
                    <a:schemeClr val="tx1"/>
                  </a:solidFill>
                  <a:cs typeface="+mn-ea"/>
                  <a:sym typeface="+mn-lt"/>
                </a:rPr>
                <a:t>01.</a:t>
              </a:r>
            </a:p>
          </p:txBody>
        </p:sp>
        <p:sp>
          <p:nvSpPr>
            <p:cNvPr id="23" name="文本框 2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7830" y="2549"/>
              <a:ext cx="9103" cy="1016"/>
            </a:xfrm>
            <a:prstGeom prst="rect">
              <a:avLst/>
            </a:prstGeom>
            <a:noFill/>
          </p:spPr>
          <p:txBody>
            <a:bodyPr wrap="square" rtlCol="0">
              <a:spAutoFit/>
            </a:bodyPr>
            <a:lstStyle/>
            <a:p>
              <a:r>
                <a:rPr lang="zh-CN" altLang="en-US" sz="3600" dirty="0">
                  <a:cs typeface="+mn-ea"/>
                  <a:sym typeface="+mn-lt"/>
                </a:rPr>
                <a:t>申请物理内存页接口</a:t>
              </a:r>
            </a:p>
          </p:txBody>
        </p:sp>
        <p:sp>
          <p:nvSpPr>
            <p:cNvPr id="28" name="文本框 27"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6148" y="4807"/>
              <a:ext cx="2773" cy="1210"/>
            </a:xfrm>
            <a:prstGeom prst="rect">
              <a:avLst/>
            </a:prstGeom>
            <a:noFill/>
          </p:spPr>
          <p:txBody>
            <a:bodyPr wrap="square" rtlCol="0">
              <a:spAutoFit/>
            </a:bodyPr>
            <a:lstStyle/>
            <a:p>
              <a:pPr lvl="0" algn="l">
                <a:buClrTx/>
                <a:buSzTx/>
                <a:buFontTx/>
              </a:pPr>
              <a:r>
                <a:rPr lang="en-US" altLang="zh-CN" sz="4400" dirty="0">
                  <a:cs typeface="+mn-ea"/>
                  <a:sym typeface="+mn-lt"/>
                </a:rPr>
                <a:t>02.</a:t>
              </a:r>
            </a:p>
          </p:txBody>
        </p:sp>
        <p:sp>
          <p:nvSpPr>
            <p:cNvPr id="29" name="文本框 2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7829" y="4713"/>
              <a:ext cx="8363" cy="1016"/>
            </a:xfrm>
            <a:prstGeom prst="rect">
              <a:avLst/>
            </a:prstGeom>
            <a:noFill/>
          </p:spPr>
          <p:txBody>
            <a:bodyPr wrap="square" rtlCol="0">
              <a:spAutoFit/>
            </a:bodyPr>
            <a:lstStyle/>
            <a:p>
              <a:pPr lvl="0" algn="l">
                <a:buClrTx/>
                <a:buSzTx/>
                <a:buFontTx/>
              </a:pPr>
              <a:r>
                <a:rPr lang="zh-CN" altLang="en-US" sz="3600" dirty="0">
                  <a:cs typeface="+mn-ea"/>
                  <a:sym typeface="+mn-lt"/>
                </a:rPr>
                <a:t>释放物理内存页接口</a:t>
              </a:r>
            </a:p>
          </p:txBody>
        </p:sp>
        <p:sp>
          <p:nvSpPr>
            <p:cNvPr id="31" name="文本框 3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6148" y="6877"/>
              <a:ext cx="2773" cy="1210"/>
            </a:xfrm>
            <a:prstGeom prst="rect">
              <a:avLst/>
            </a:prstGeom>
            <a:noFill/>
          </p:spPr>
          <p:txBody>
            <a:bodyPr wrap="square" rtlCol="0">
              <a:spAutoFit/>
            </a:bodyPr>
            <a:lstStyle/>
            <a:p>
              <a:pPr lvl="0" algn="l">
                <a:buClrTx/>
                <a:buSzTx/>
                <a:buFontTx/>
              </a:pPr>
              <a:r>
                <a:rPr lang="en-US" altLang="zh-CN" sz="4400" dirty="0">
                  <a:cs typeface="+mn-ea"/>
                  <a:sym typeface="+mn-lt"/>
                </a:rPr>
                <a:t>03.</a:t>
              </a:r>
            </a:p>
          </p:txBody>
        </p:sp>
        <p:sp>
          <p:nvSpPr>
            <p:cNvPr id="32" name="文本框 3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7829" y="6902"/>
              <a:ext cx="8365" cy="1016"/>
            </a:xfrm>
            <a:prstGeom prst="rect">
              <a:avLst/>
            </a:prstGeom>
            <a:noFill/>
          </p:spPr>
          <p:txBody>
            <a:bodyPr wrap="square" rtlCol="0">
              <a:spAutoFit/>
            </a:bodyPr>
            <a:lstStyle/>
            <a:p>
              <a:pPr lvl="0" algn="l">
                <a:buClrTx/>
                <a:buSzTx/>
                <a:buFontTx/>
              </a:pPr>
              <a:r>
                <a:rPr lang="zh-CN" altLang="en-US" sz="3600" dirty="0">
                  <a:cs typeface="+mn-ea"/>
                  <a:sym typeface="+mn-lt"/>
                </a:rPr>
                <a:t>查询物理页地址接口</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0-#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64"/>
                                        </p:tgtEl>
                                      </p:cBhvr>
                                    </p:animEffect>
                                    <p:set>
                                      <p:cBhvr>
                                        <p:cTn id="17" dur="1" fill="hold">
                                          <p:stCondLst>
                                            <p:cond delay="499"/>
                                          </p:stCondLst>
                                        </p:cTn>
                                        <p:tgtEl>
                                          <p:spTgt spid="64"/>
                                        </p:tgtEl>
                                        <p:attrNameLst>
                                          <p:attrName>style.visibility</p:attrName>
                                        </p:attrNameLst>
                                      </p:cBhvr>
                                      <p:to>
                                        <p:strVal val="hidden"/>
                                      </p:to>
                                    </p:set>
                                  </p:childTnLst>
                                </p:cTn>
                              </p:par>
                              <p:par>
                                <p:cTn id="18" presetID="22" presetClass="entr" presetSubtype="4"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77165" y="40822"/>
            <a:ext cx="10538521" cy="691087"/>
          </a:xfrm>
          <a:prstGeom prst="rect">
            <a:avLst/>
          </a:prstGeom>
          <a:noFill/>
        </p:spPr>
        <p:txBody>
          <a:bodyPr wrap="square" rtlCol="0">
            <a:spAutoFit/>
          </a:bodyPr>
          <a:lstStyle/>
          <a:p>
            <a:pPr>
              <a:lnSpc>
                <a:spcPct val="120000"/>
              </a:lnSpc>
            </a:pPr>
            <a:r>
              <a:rPr lang="zh-CN" sz="3600" dirty="0">
                <a:cs typeface="+mn-ea"/>
                <a:sym typeface="+mn-lt"/>
              </a:rPr>
              <a:t>申请</a:t>
            </a:r>
            <a:r>
              <a:rPr lang="zh-CN" altLang="en-US" sz="3600" dirty="0">
                <a:cs typeface="+mn-ea"/>
                <a:sym typeface="+mn-lt"/>
              </a:rPr>
              <a:t>物理内存页接口</a:t>
            </a:r>
            <a:endParaRPr lang="en-US" altLang="zh-CN" sz="36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grpSp>
        <p:nvGrpSpPr>
          <p:cNvPr id="3" name="组合 2"/>
          <p:cNvGrpSpPr/>
          <p:nvPr/>
        </p:nvGrpSpPr>
        <p:grpSpPr>
          <a:xfrm>
            <a:off x="507799" y="883739"/>
            <a:ext cx="7234393" cy="5615305"/>
            <a:chOff x="6116" y="773"/>
            <a:chExt cx="11393" cy="8843"/>
          </a:xfrm>
        </p:grpSpPr>
        <p:sp>
          <p:nvSpPr>
            <p:cNvPr id="22" name="文本框 2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1"/>
              </p:custDataLst>
            </p:nvPr>
          </p:nvSpPr>
          <p:spPr>
            <a:xfrm>
              <a:off x="6116" y="773"/>
              <a:ext cx="2773" cy="1016"/>
            </a:xfrm>
            <a:prstGeom prst="rect">
              <a:avLst/>
            </a:prstGeom>
            <a:noFill/>
          </p:spPr>
          <p:txBody>
            <a:bodyPr wrap="square" rtlCol="0">
              <a:spAutoFit/>
            </a:bodyPr>
            <a:lstStyle/>
            <a:p>
              <a:r>
                <a:rPr lang="en-US" altLang="zh-CN" sz="3600" dirty="0">
                  <a:solidFill>
                    <a:schemeClr val="tx1"/>
                  </a:solidFill>
                  <a:cs typeface="+mn-ea"/>
                  <a:sym typeface="+mn-lt"/>
                </a:rPr>
                <a:t>01.</a:t>
              </a:r>
            </a:p>
          </p:txBody>
        </p:sp>
        <p:sp>
          <p:nvSpPr>
            <p:cNvPr id="23" name="文本框 2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2"/>
              </p:custDataLst>
            </p:nvPr>
          </p:nvSpPr>
          <p:spPr>
            <a:xfrm>
              <a:off x="7798" y="773"/>
              <a:ext cx="9711" cy="2652"/>
            </a:xfrm>
            <a:prstGeom prst="rect">
              <a:avLst/>
            </a:prstGeom>
            <a:noFill/>
          </p:spPr>
          <p:txBody>
            <a:bodyPr wrap="square" rtlCol="0">
              <a:spAutoFit/>
            </a:bodyPr>
            <a:lstStyle/>
            <a:p>
              <a:r>
                <a:rPr lang="zh-CN" altLang="en-US" sz="2800" dirty="0">
                  <a:cs typeface="+mn-ea"/>
                  <a:sym typeface="+mn-lt"/>
                </a:rPr>
                <a:t>申请物理内存页接口介绍</a:t>
              </a:r>
            </a:p>
            <a:p>
              <a:pPr marL="457200" indent="-457200">
                <a:lnSpc>
                  <a:spcPct val="140000"/>
                </a:lnSpc>
                <a:buFont typeface="Wingdings" panose="05000000000000000000" charset="0"/>
                <a:buChar char="Ø"/>
              </a:pPr>
              <a:r>
                <a:rPr lang="en-US" altLang="zh-CN" dirty="0">
                  <a:cs typeface="+mn-ea"/>
                  <a:sym typeface="+mn-lt"/>
                </a:rPr>
                <a:t>LOS_PhysPageAlloc</a:t>
              </a:r>
            </a:p>
            <a:p>
              <a:pPr marL="457200" indent="-457200">
                <a:lnSpc>
                  <a:spcPct val="140000"/>
                </a:lnSpc>
                <a:buFont typeface="Wingdings" panose="05000000000000000000" charset="0"/>
                <a:buChar char="Ø"/>
              </a:pPr>
              <a:r>
                <a:rPr lang="en-US" altLang="zh-CN" dirty="0">
                  <a:cs typeface="+mn-ea"/>
                  <a:sym typeface="+mn-lt"/>
                </a:rPr>
                <a:t>LOS_PhysPagesAlloc</a:t>
              </a:r>
            </a:p>
            <a:p>
              <a:pPr marL="457200" indent="-457200">
                <a:lnSpc>
                  <a:spcPct val="140000"/>
                </a:lnSpc>
                <a:buFont typeface="Wingdings" panose="05000000000000000000" charset="0"/>
                <a:buChar char="Ø"/>
              </a:pPr>
              <a:r>
                <a:rPr lang="en-US" altLang="zh-CN" dirty="0">
                  <a:cs typeface="+mn-ea"/>
                  <a:sym typeface="+mn-lt"/>
                </a:rPr>
                <a:t>LOS_PhysPagesAllocContiguous</a:t>
              </a:r>
            </a:p>
          </p:txBody>
        </p:sp>
        <p:sp>
          <p:nvSpPr>
            <p:cNvPr id="28" name="文本框 27"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3"/>
              </p:custDataLst>
            </p:nvPr>
          </p:nvSpPr>
          <p:spPr>
            <a:xfrm>
              <a:off x="6117" y="4618"/>
              <a:ext cx="2773" cy="1016"/>
            </a:xfrm>
            <a:prstGeom prst="rect">
              <a:avLst/>
            </a:prstGeom>
            <a:noFill/>
          </p:spPr>
          <p:txBody>
            <a:bodyPr wrap="square" rtlCol="0">
              <a:spAutoFit/>
            </a:bodyPr>
            <a:lstStyle/>
            <a:p>
              <a:r>
                <a:rPr lang="en-US" altLang="zh-CN" sz="3600" dirty="0">
                  <a:solidFill>
                    <a:schemeClr val="tx1"/>
                  </a:solidFill>
                  <a:cs typeface="+mn-ea"/>
                  <a:sym typeface="+mn-lt"/>
                </a:rPr>
                <a:t>02.</a:t>
              </a:r>
            </a:p>
          </p:txBody>
        </p:sp>
        <p:sp>
          <p:nvSpPr>
            <p:cNvPr id="29" name="文本框 2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4"/>
              </p:custDataLst>
            </p:nvPr>
          </p:nvSpPr>
          <p:spPr>
            <a:xfrm>
              <a:off x="7798" y="4524"/>
              <a:ext cx="9710" cy="5092"/>
            </a:xfrm>
            <a:prstGeom prst="rect">
              <a:avLst/>
            </a:prstGeom>
            <a:noFill/>
          </p:spPr>
          <p:txBody>
            <a:bodyPr wrap="square" rtlCol="0">
              <a:spAutoFit/>
            </a:bodyPr>
            <a:lstStyle/>
            <a:p>
              <a:r>
                <a:rPr lang="zh-CN" altLang="en-US" sz="2800" dirty="0">
                  <a:cs typeface="+mn-ea"/>
                  <a:sym typeface="+mn-lt"/>
                </a:rPr>
                <a:t>申请物理内存页接口实现</a:t>
              </a:r>
            </a:p>
            <a:p>
              <a:pPr marL="457200" indent="-457200">
                <a:lnSpc>
                  <a:spcPct val="140000"/>
                </a:lnSpc>
                <a:buFont typeface="Wingdings" panose="05000000000000000000" charset="0"/>
                <a:buChar char="Ø"/>
              </a:pPr>
              <a:r>
                <a:rPr lang="en-US" altLang="zh-CN" dirty="0">
                  <a:cs typeface="+mn-ea"/>
                  <a:sym typeface="+mn-lt"/>
                </a:rPr>
                <a:t>OsVmPhysPageGet</a:t>
              </a:r>
            </a:p>
            <a:p>
              <a:pPr marL="457200" indent="-457200">
                <a:lnSpc>
                  <a:spcPct val="140000"/>
                </a:lnSpc>
                <a:buFont typeface="Wingdings" panose="05000000000000000000" charset="0"/>
                <a:buChar char="Ø"/>
              </a:pPr>
              <a:r>
                <a:rPr lang="en-US" altLang="zh-CN" dirty="0">
                  <a:cs typeface="+mn-ea"/>
                  <a:sym typeface="+mn-lt"/>
                </a:rPr>
                <a:t>OsVmPagesToOrder</a:t>
              </a:r>
            </a:p>
            <a:p>
              <a:pPr marL="457200" indent="-457200">
                <a:lnSpc>
                  <a:spcPct val="140000"/>
                </a:lnSpc>
                <a:buFont typeface="Wingdings" panose="05000000000000000000" charset="0"/>
                <a:buChar char="Ø"/>
              </a:pPr>
              <a:r>
                <a:rPr lang="en-US" altLang="zh-CN" dirty="0">
                  <a:cs typeface="+mn-ea"/>
                  <a:sym typeface="+mn-lt"/>
                </a:rPr>
                <a:t>OsVmPhysLargeAlloc</a:t>
              </a:r>
            </a:p>
            <a:p>
              <a:pPr marL="457200" indent="-457200">
                <a:lnSpc>
                  <a:spcPct val="140000"/>
                </a:lnSpc>
                <a:buFont typeface="Wingdings" panose="05000000000000000000" charset="0"/>
                <a:buChar char="Ø"/>
              </a:pPr>
              <a:r>
                <a:rPr lang="en-US" altLang="zh-CN" dirty="0">
                  <a:cs typeface="+mn-ea"/>
                  <a:sym typeface="+mn-lt"/>
                </a:rPr>
                <a:t>OsVmPhysFreeListDelUnsafe</a:t>
              </a:r>
            </a:p>
            <a:p>
              <a:pPr marL="457200" indent="-457200">
                <a:lnSpc>
                  <a:spcPct val="140000"/>
                </a:lnSpc>
                <a:buFont typeface="Wingdings" panose="05000000000000000000" charset="0"/>
                <a:buChar char="Ø"/>
              </a:pPr>
              <a:r>
                <a:rPr lang="en-US" altLang="zh-CN" dirty="0">
                  <a:cs typeface="+mn-ea"/>
                  <a:sym typeface="+mn-lt"/>
                </a:rPr>
                <a:t>OsVmPhysFreeListAddUnsafe</a:t>
              </a:r>
            </a:p>
            <a:p>
              <a:pPr marL="457200" indent="-457200">
                <a:lnSpc>
                  <a:spcPct val="140000"/>
                </a:lnSpc>
                <a:buFont typeface="Wingdings" panose="05000000000000000000" charset="0"/>
                <a:buChar char="Ø"/>
              </a:pPr>
              <a:r>
                <a:rPr lang="en-US" altLang="zh-CN" dirty="0">
                  <a:cs typeface="+mn-ea"/>
                  <a:sym typeface="+mn-lt"/>
                </a:rPr>
                <a:t>OsVmPhysPagesSplitUnsafe</a:t>
              </a:r>
            </a:p>
            <a:p>
              <a:pPr marL="457200" indent="-457200">
                <a:lnSpc>
                  <a:spcPct val="140000"/>
                </a:lnSpc>
                <a:buFont typeface="Wingdings" panose="05000000000000000000" charset="0"/>
                <a:buChar char="Ø"/>
              </a:pPr>
              <a:r>
                <a:rPr lang="en-US" altLang="zh-CN" dirty="0">
                  <a:cs typeface="+mn-ea"/>
                  <a:sym typeface="+mn-lt"/>
                </a:rPr>
                <a:t>OsVmPhysPagesAlloc</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61720" y="160020"/>
            <a:ext cx="10063480" cy="583565"/>
          </a:xfrm>
          <a:prstGeom prst="rect">
            <a:avLst/>
          </a:prstGeom>
          <a:noFill/>
        </p:spPr>
        <p:txBody>
          <a:bodyPr wrap="square" rtlCol="0">
            <a:spAutoFit/>
          </a:bodyPr>
          <a:lstStyle/>
          <a:p>
            <a:r>
              <a:rPr lang="zh-CN" altLang="en-US" sz="3200" dirty="0">
                <a:cs typeface="+mn-ea"/>
                <a:sym typeface="+mn-lt"/>
              </a:rPr>
              <a:t>函数LOS_PhysPageAlloc</a:t>
            </a:r>
            <a:r>
              <a:rPr lang="en-US" altLang="zh-CN" sz="3200" dirty="0">
                <a:cs typeface="+mn-ea"/>
                <a:sym typeface="+mn-lt"/>
              </a:rPr>
              <a:t> &amp; LOS_PhysPagesAlloc </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25095" y="160020"/>
            <a:ext cx="1522730" cy="583565"/>
          </a:xfrm>
          <a:prstGeom prst="rect">
            <a:avLst/>
          </a:prstGeom>
          <a:noFill/>
        </p:spPr>
        <p:txBody>
          <a:bodyPr wrap="square" rtlCol="0">
            <a:spAutoFit/>
          </a:bodyPr>
          <a:lstStyle/>
          <a:p>
            <a:r>
              <a:rPr lang="en-US" altLang="zh-CN" sz="3200" dirty="0">
                <a:cs typeface="+mn-ea"/>
                <a:sym typeface="+mn-lt"/>
              </a:rPr>
              <a:t>01.1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7" name="文本框 6"/>
          <p:cNvSpPr txBox="1"/>
          <p:nvPr>
            <p:custDataLst>
              <p:tags r:id="rId1"/>
            </p:custDataLst>
          </p:nvPr>
        </p:nvSpPr>
        <p:spPr>
          <a:xfrm>
            <a:off x="359784" y="900000"/>
            <a:ext cx="11306175" cy="398780"/>
          </a:xfrm>
          <a:prstGeom prst="rect">
            <a:avLst/>
          </a:prstGeom>
          <a:noFill/>
        </p:spPr>
        <p:txBody>
          <a:bodyPr wrap="none" rtlCol="0" anchor="t">
            <a:spAutoFit/>
            <a:scene3d>
              <a:camera prst="orthographicFront"/>
              <a:lightRig rig="threePt" dir="t"/>
            </a:scene3d>
          </a:bodyPr>
          <a:lstStyle/>
          <a:p>
            <a:pPr lvl="0" algn="l">
              <a:buClrTx/>
              <a:buSzTx/>
              <a:buFontTx/>
            </a:pPr>
            <a:r>
              <a:rPr lang="zh-CN" altLang="en-US" sz="2000" dirty="0">
                <a:effectLst>
                  <a:outerShdw blurRad="38100" dist="19050" dir="2700000" algn="tl" rotWithShape="0">
                    <a:schemeClr val="dk1">
                      <a:alpha val="40000"/>
                    </a:schemeClr>
                  </a:outerShdw>
                </a:effectLst>
                <a:sym typeface="+mn-ea"/>
              </a:rPr>
              <a:t>函数LOS_PhysPageAlloc：申请一个物理内存页，返回值为申请到的物理页对应的物理页结构体地址。</a:t>
            </a:r>
          </a:p>
        </p:txBody>
      </p:sp>
      <p:sp>
        <p:nvSpPr>
          <p:cNvPr id="6" name="文本框 5"/>
          <p:cNvSpPr txBox="1"/>
          <p:nvPr>
            <p:custDataLst>
              <p:tags r:id="rId2"/>
            </p:custDataLst>
          </p:nvPr>
        </p:nvSpPr>
        <p:spPr>
          <a:xfrm>
            <a:off x="360045" y="2442845"/>
            <a:ext cx="11466830" cy="706755"/>
          </a:xfrm>
          <a:prstGeom prst="rect">
            <a:avLst/>
          </a:prstGeom>
          <a:noFill/>
        </p:spPr>
        <p:txBody>
          <a:bodyPr wrap="square" rtlCol="0" anchor="t">
            <a:spAutoFit/>
            <a:scene3d>
              <a:camera prst="orthographicFront"/>
              <a:lightRig rig="threePt" dir="t"/>
            </a:scene3d>
          </a:bodyPr>
          <a:lstStyle/>
          <a:p>
            <a:pPr lvl="0" algn="l">
              <a:buClrTx/>
              <a:buSzTx/>
              <a:buFontTx/>
            </a:pPr>
            <a:r>
              <a:rPr lang="zh-CN" altLang="en-US" sz="2000" dirty="0">
                <a:effectLst>
                  <a:outerShdw blurRad="38100" dist="19050" dir="2700000" algn="tl" rotWithShape="0">
                    <a:schemeClr val="dk1">
                      <a:alpha val="40000"/>
                    </a:schemeClr>
                  </a:outerShdw>
                </a:effectLst>
                <a:sym typeface="+mn-ea"/>
              </a:rPr>
              <a:t>函数LOS_PhysPagesAlloc：用于申请nPages个物理内存页，并挂在双向链表list上，返回值为实际申请到的物理页数目。</a:t>
            </a:r>
          </a:p>
        </p:txBody>
      </p:sp>
      <p:pic>
        <p:nvPicPr>
          <p:cNvPr id="3" name="图片 2"/>
          <p:cNvPicPr>
            <a:picLocks noChangeAspect="1"/>
          </p:cNvPicPr>
          <p:nvPr>
            <p:custDataLst>
              <p:tags r:id="rId3"/>
            </p:custDataLst>
          </p:nvPr>
        </p:nvPicPr>
        <p:blipFill>
          <a:blip r:embed="rId7"/>
          <a:stretch>
            <a:fillRect/>
          </a:stretch>
        </p:blipFill>
        <p:spPr>
          <a:xfrm>
            <a:off x="429895" y="1453515"/>
            <a:ext cx="5161280" cy="785495"/>
          </a:xfrm>
          <a:prstGeom prst="rect">
            <a:avLst/>
          </a:prstGeom>
        </p:spPr>
      </p:pic>
      <p:pic>
        <p:nvPicPr>
          <p:cNvPr id="8" name="图片 7"/>
          <p:cNvPicPr>
            <a:picLocks noChangeAspect="1"/>
          </p:cNvPicPr>
          <p:nvPr>
            <p:custDataLst>
              <p:tags r:id="rId4"/>
            </p:custDataLst>
          </p:nvPr>
        </p:nvPicPr>
        <p:blipFill>
          <a:blip r:embed="rId8"/>
          <a:stretch>
            <a:fillRect/>
          </a:stretch>
        </p:blipFill>
        <p:spPr>
          <a:xfrm>
            <a:off x="429895" y="3218815"/>
            <a:ext cx="6477000" cy="3124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099675" cy="583565"/>
          </a:xfrm>
          <a:prstGeom prst="rect">
            <a:avLst/>
          </a:prstGeom>
          <a:noFill/>
        </p:spPr>
        <p:txBody>
          <a:bodyPr wrap="square" rtlCol="0">
            <a:spAutoFit/>
          </a:bodyPr>
          <a:lstStyle/>
          <a:p>
            <a:r>
              <a:rPr lang="zh-CN" altLang="en-US" sz="3200" dirty="0">
                <a:cs typeface="+mn-ea"/>
                <a:sym typeface="+mn-lt"/>
              </a:rPr>
              <a:t>函数LOS_PhysPagesAllocContiguous</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7" name="文本框 6"/>
          <p:cNvSpPr txBox="1"/>
          <p:nvPr>
            <p:custDataLst>
              <p:tags r:id="rId1"/>
            </p:custDataLst>
          </p:nvPr>
        </p:nvSpPr>
        <p:spPr>
          <a:xfrm>
            <a:off x="429895" y="899795"/>
            <a:ext cx="11390630" cy="706755"/>
          </a:xfrm>
          <a:prstGeom prst="rect">
            <a:avLst/>
          </a:prstGeom>
          <a:noFill/>
        </p:spPr>
        <p:txBody>
          <a:bodyPr wrap="square" rtlCol="0" anchor="t">
            <a:spAutoFit/>
            <a:scene3d>
              <a:camera prst="orthographicFront"/>
              <a:lightRig rig="threePt" dir="t"/>
            </a:scene3d>
          </a:bodyPr>
          <a:lstStyle/>
          <a:p>
            <a:pPr lvl="0" algn="l">
              <a:buClrTx/>
              <a:buSzTx/>
              <a:buFontTx/>
            </a:pPr>
            <a:r>
              <a:rPr lang="zh-CN" altLang="en-US" sz="2000" dirty="0">
                <a:effectLst>
                  <a:outerShdw blurRad="38100" dist="19050" dir="2700000" algn="tl" rotWithShape="0">
                    <a:schemeClr val="dk1">
                      <a:alpha val="40000"/>
                    </a:schemeClr>
                  </a:outerShdw>
                </a:effectLst>
                <a:sym typeface="+mn-ea"/>
              </a:rPr>
              <a:t>传入参数为要申请物理内存页的数目，返回值为申请到的物理内存页对应的内核虚拟地址空间中的虚拟内存地址。</a:t>
            </a:r>
          </a:p>
        </p:txBody>
      </p:sp>
      <p:pic>
        <p:nvPicPr>
          <p:cNvPr id="3" name="图片 2"/>
          <p:cNvPicPr>
            <a:picLocks noChangeAspect="1"/>
          </p:cNvPicPr>
          <p:nvPr>
            <p:custDataLst>
              <p:tags r:id="rId2"/>
            </p:custDataLst>
          </p:nvPr>
        </p:nvPicPr>
        <p:blipFill>
          <a:blip r:embed="rId5"/>
          <a:srcRect t="494"/>
          <a:stretch>
            <a:fillRect/>
          </a:stretch>
        </p:blipFill>
        <p:spPr>
          <a:xfrm>
            <a:off x="429895" y="1894840"/>
            <a:ext cx="10171430" cy="3582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099675" cy="583565"/>
          </a:xfrm>
          <a:prstGeom prst="rect">
            <a:avLst/>
          </a:prstGeom>
          <a:noFill/>
        </p:spPr>
        <p:txBody>
          <a:bodyPr wrap="square" rtlCol="0">
            <a:spAutoFit/>
          </a:bodyPr>
          <a:lstStyle/>
          <a:p>
            <a:r>
              <a:rPr lang="zh-CN" altLang="en-US" sz="3200" dirty="0">
                <a:cs typeface="+mn-ea"/>
                <a:sym typeface="+mn-lt"/>
              </a:rPr>
              <a:t>函数OsVmPhysPagesGet</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900000"/>
            <a:ext cx="11445240" cy="429895"/>
          </a:xfrm>
          <a:prstGeom prst="rect">
            <a:avLst/>
          </a:prstGeom>
          <a:noFill/>
        </p:spPr>
        <p:txBody>
          <a:bodyPr wrap="square" rtlCol="0" anchor="t">
            <a:spAutoFit/>
            <a:scene3d>
              <a:camera prst="orthographicFront"/>
              <a:lightRig rig="threePt" dir="t"/>
            </a:scene3d>
          </a:bodyPr>
          <a:lstStyle/>
          <a:p>
            <a:pPr>
              <a:lnSpc>
                <a:spcPct val="110000"/>
              </a:lnSpc>
            </a:pPr>
            <a:r>
              <a:rPr lang="zh-CN" altLang="en-US" sz="2000">
                <a:solidFill>
                  <a:schemeClr val="tx1"/>
                </a:solidFill>
                <a:effectLst>
                  <a:outerShdw blurRad="38100" dist="19050" dir="2700000" algn="tl" rotWithShape="0">
                    <a:schemeClr val="dk1">
                      <a:alpha val="40000"/>
                    </a:schemeClr>
                  </a:outerShdw>
                </a:effectLst>
              </a:rPr>
              <a:t>用于申请指定数量的物理内存页。</a:t>
            </a:r>
          </a:p>
        </p:txBody>
      </p:sp>
      <p:pic>
        <p:nvPicPr>
          <p:cNvPr id="3" name="图片 2"/>
          <p:cNvPicPr>
            <a:picLocks noChangeAspect="1"/>
          </p:cNvPicPr>
          <p:nvPr>
            <p:custDataLst>
              <p:tags r:id="rId2"/>
            </p:custDataLst>
          </p:nvPr>
        </p:nvPicPr>
        <p:blipFill>
          <a:blip r:embed="rId6"/>
          <a:stretch>
            <a:fillRect/>
          </a:stretch>
        </p:blipFill>
        <p:spPr>
          <a:xfrm>
            <a:off x="429895" y="1410970"/>
            <a:ext cx="9871710" cy="4799330"/>
          </a:xfrm>
          <a:prstGeom prst="rect">
            <a:avLst/>
          </a:prstGeom>
        </p:spPr>
      </p:pic>
      <p:sp>
        <p:nvSpPr>
          <p:cNvPr id="11" name="五角星 10">
            <a:hlinkClick r:id="rId7" action="ppaction://hlinksldjump"/>
          </p:cNvPr>
          <p:cNvSpPr/>
          <p:nvPr>
            <p:custDataLst>
              <p:tags r:id="rId3"/>
            </p:custDataLst>
          </p:nvPr>
        </p:nvSpPr>
        <p:spPr>
          <a:xfrm>
            <a:off x="895985" y="3608705"/>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099675" cy="583565"/>
          </a:xfrm>
          <a:prstGeom prst="rect">
            <a:avLst/>
          </a:prstGeom>
          <a:noFill/>
        </p:spPr>
        <p:txBody>
          <a:bodyPr wrap="square" rtlCol="0">
            <a:spAutoFit/>
          </a:bodyPr>
          <a:lstStyle/>
          <a:p>
            <a:r>
              <a:rPr lang="zh-CN" altLang="en-US" sz="3200" dirty="0">
                <a:cs typeface="+mn-ea"/>
                <a:sym typeface="+mn-lt"/>
              </a:rPr>
              <a:t>函数OsVmPhysPagesAlloc</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360045" y="900000"/>
            <a:ext cx="10955020" cy="429895"/>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基于传入参数从指定的内存段申请指定数目的内存页。申请物理页并挂在对应的链表上</a:t>
            </a:r>
          </a:p>
        </p:txBody>
      </p:sp>
      <p:pic>
        <p:nvPicPr>
          <p:cNvPr id="3" name="图片 2"/>
          <p:cNvPicPr>
            <a:picLocks noChangeAspect="1"/>
          </p:cNvPicPr>
          <p:nvPr>
            <p:custDataLst>
              <p:tags r:id="rId2"/>
            </p:custDataLst>
          </p:nvPr>
        </p:nvPicPr>
        <p:blipFill>
          <a:blip r:embed="rId7"/>
          <a:stretch>
            <a:fillRect/>
          </a:stretch>
        </p:blipFill>
        <p:spPr>
          <a:xfrm>
            <a:off x="429895" y="1824355"/>
            <a:ext cx="11417935" cy="4157980"/>
          </a:xfrm>
          <a:prstGeom prst="rect">
            <a:avLst/>
          </a:prstGeom>
        </p:spPr>
      </p:pic>
      <p:sp>
        <p:nvSpPr>
          <p:cNvPr id="9" name="五角星 8">
            <a:hlinkClick r:id="rId8" action="ppaction://hlinksldjump"/>
          </p:cNvPr>
          <p:cNvSpPr/>
          <p:nvPr>
            <p:custDataLst>
              <p:tags r:id="rId3"/>
            </p:custDataLst>
          </p:nvPr>
        </p:nvSpPr>
        <p:spPr>
          <a:xfrm>
            <a:off x="429895" y="3034665"/>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五角星 9">
            <a:hlinkClick r:id="rId9" action="ppaction://hlinksldjump"/>
          </p:cNvPr>
          <p:cNvSpPr/>
          <p:nvPr>
            <p:custDataLst>
              <p:tags r:id="rId4"/>
            </p:custDataLst>
          </p:nvPr>
        </p:nvSpPr>
        <p:spPr>
          <a:xfrm>
            <a:off x="556895" y="5053330"/>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02.4</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360045" y="900000"/>
            <a:ext cx="11831320" cy="429895"/>
          </a:xfrm>
          <a:prstGeom prst="rect">
            <a:avLst/>
          </a:prstGeom>
          <a:noFill/>
        </p:spPr>
        <p:txBody>
          <a:bodyPr wrap="square" rtlCol="0" anchor="t">
            <a:spAutoFit/>
          </a:bodyPr>
          <a:lstStyle/>
          <a:p>
            <a:pPr>
              <a:lnSpc>
                <a:spcPct val="110000"/>
              </a:lnSpc>
            </a:pPr>
            <a:r>
              <a:rPr lang="zh-CN" altLang="en-US" sz="2000">
                <a:solidFill>
                  <a:schemeClr val="tx1"/>
                </a:solidFill>
                <a:effectLst>
                  <a:outerShdw blurRad="38100" dist="19050" dir="2700000" algn="tl" rotWithShape="0">
                    <a:schemeClr val="dk1">
                      <a:alpha val="40000"/>
                    </a:schemeClr>
                  </a:outerShdw>
                </a:effectLst>
              </a:rPr>
              <a:t>DONE代码部分：从空闲链表中删除，拆分，多余的空闲内存页插入空闲链表等。</a:t>
            </a:r>
          </a:p>
        </p:txBody>
      </p:sp>
      <p:sp>
        <p:nvSpPr>
          <p:cNvPr id="10" name="文本框 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2"/>
            </p:custDataLst>
          </p:nvPr>
        </p:nvSpPr>
        <p:spPr>
          <a:xfrm>
            <a:off x="1541145" y="160020"/>
            <a:ext cx="10099675" cy="583565"/>
          </a:xfrm>
          <a:prstGeom prst="rect">
            <a:avLst/>
          </a:prstGeom>
          <a:noFill/>
        </p:spPr>
        <p:txBody>
          <a:bodyPr wrap="square" rtlCol="0">
            <a:spAutoFit/>
          </a:bodyPr>
          <a:lstStyle/>
          <a:p>
            <a:r>
              <a:rPr lang="zh-CN" altLang="en-US" sz="3200" dirty="0">
                <a:cs typeface="+mn-ea"/>
                <a:sym typeface="+mn-lt"/>
              </a:rPr>
              <a:t>函数OsVmPhysPagesAlloc</a:t>
            </a:r>
          </a:p>
        </p:txBody>
      </p:sp>
      <p:pic>
        <p:nvPicPr>
          <p:cNvPr id="11" name="图片 10"/>
          <p:cNvPicPr>
            <a:picLocks noChangeAspect="1"/>
          </p:cNvPicPr>
          <p:nvPr>
            <p:custDataLst>
              <p:tags r:id="rId3"/>
            </p:custDataLst>
          </p:nvPr>
        </p:nvPicPr>
        <p:blipFill>
          <a:blip r:embed="rId12"/>
          <a:srcRect b="1236"/>
          <a:stretch>
            <a:fillRect/>
          </a:stretch>
        </p:blipFill>
        <p:spPr>
          <a:xfrm>
            <a:off x="429895" y="1551305"/>
            <a:ext cx="9163050" cy="1420495"/>
          </a:xfrm>
          <a:prstGeom prst="rect">
            <a:avLst/>
          </a:prstGeom>
        </p:spPr>
      </p:pic>
      <p:pic>
        <p:nvPicPr>
          <p:cNvPr id="14" name="图片 13"/>
          <p:cNvPicPr>
            <a:picLocks noChangeAspect="1"/>
          </p:cNvPicPr>
          <p:nvPr>
            <p:custDataLst>
              <p:tags r:id="rId4"/>
            </p:custDataLst>
          </p:nvPr>
        </p:nvPicPr>
        <p:blipFill>
          <a:blip r:embed="rId13"/>
          <a:stretch>
            <a:fillRect/>
          </a:stretch>
        </p:blipFill>
        <p:spPr>
          <a:xfrm>
            <a:off x="360045" y="4836795"/>
            <a:ext cx="6667500" cy="1133475"/>
          </a:xfrm>
          <a:prstGeom prst="rect">
            <a:avLst/>
          </a:prstGeom>
        </p:spPr>
      </p:pic>
      <p:sp>
        <p:nvSpPr>
          <p:cNvPr id="18" name="文本框 17"/>
          <p:cNvSpPr txBox="1"/>
          <p:nvPr/>
        </p:nvSpPr>
        <p:spPr>
          <a:xfrm>
            <a:off x="360045" y="4274820"/>
            <a:ext cx="6096000" cy="539750"/>
          </a:xfrm>
          <a:prstGeom prst="rect">
            <a:avLst/>
          </a:prstGeom>
          <a:noFill/>
        </p:spPr>
        <p:txBody>
          <a:bodyPr wrap="square" rtlCol="0" anchor="t">
            <a:noAutofit/>
          </a:bodyPr>
          <a:lstStyle/>
          <a:p>
            <a:pPr lvl="0" algn="l">
              <a:lnSpc>
                <a:spcPct val="110000"/>
              </a:lnSpc>
              <a:buClrTx/>
              <a:buSzTx/>
              <a:buFontTx/>
            </a:pPr>
            <a:r>
              <a:rPr lang="zh-CN" altLang="en-US" sz="2000">
                <a:effectLst>
                  <a:outerShdw blurRad="38100" dist="19050" dir="2700000" algn="tl" rotWithShape="0">
                    <a:schemeClr val="dk1">
                      <a:alpha val="40000"/>
                    </a:schemeClr>
                  </a:outerShdw>
                </a:effectLst>
                <a:sym typeface="+mn-ea"/>
              </a:rPr>
              <a:t>回收一定范围内的页框</a:t>
            </a:r>
          </a:p>
        </p:txBody>
      </p:sp>
      <p:sp>
        <p:nvSpPr>
          <p:cNvPr id="19" name="五角星 18">
            <a:hlinkClick r:id="rId14" action="ppaction://hlinksldjump"/>
          </p:cNvPr>
          <p:cNvSpPr/>
          <p:nvPr>
            <p:custDataLst>
              <p:tags r:id="rId5"/>
            </p:custDataLst>
          </p:nvPr>
        </p:nvSpPr>
        <p:spPr>
          <a:xfrm>
            <a:off x="360045" y="2143760"/>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五角星 19">
            <a:hlinkClick r:id="rId15" action="ppaction://hlinksldjump"/>
          </p:cNvPr>
          <p:cNvSpPr/>
          <p:nvPr>
            <p:custDataLst>
              <p:tags r:id="rId6"/>
            </p:custDataLst>
          </p:nvPr>
        </p:nvSpPr>
        <p:spPr>
          <a:xfrm>
            <a:off x="360045" y="1889760"/>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519430" y="3193415"/>
            <a:ext cx="3844925" cy="627380"/>
          </a:xfrm>
          <a:prstGeom prst="rect">
            <a:avLst/>
          </a:prstGeom>
          <a:solidFill>
            <a:srgbClr val="8A94CD"/>
          </a:solidFill>
        </p:spPr>
        <p:txBody>
          <a:bodyPr wrap="square" rtlCol="0" anchor="t">
            <a:noAutofit/>
            <a:scene3d>
              <a:camera prst="orthographicFront"/>
              <a:lightRig rig="threePt" dir="t"/>
            </a:scene3d>
          </a:bodyPr>
          <a:lstStyle/>
          <a:p>
            <a:pPr lvl="0" algn="l">
              <a:lnSpc>
                <a:spcPct val="100000"/>
              </a:lnSpc>
              <a:buClrTx/>
              <a:buSzTx/>
              <a:buFontTx/>
            </a:pPr>
            <a:r>
              <a:rPr lang="zh-CN" altLang="en-US">
                <a:effectLst>
                  <a:outerShdw blurRad="38100" dist="19050" dir="2700000" algn="tl" rotWithShape="0">
                    <a:schemeClr val="dk1">
                      <a:alpha val="40000"/>
                    </a:schemeClr>
                  </a:outerShdw>
                </a:effectLst>
                <a:sym typeface="+mn-ea"/>
              </a:rPr>
              <a:t>需要申请的内存页结构体的结束地址</a:t>
            </a:r>
            <a:r>
              <a:rPr lang="zh-CN" altLang="en-US" dirty="0">
                <a:effectLst>
                  <a:outerShdw blurRad="38100" dist="19050" dir="2700000" algn="tl" rotWithShape="0">
                    <a:schemeClr val="dk1">
                      <a:alpha val="40000"/>
                    </a:schemeClr>
                  </a:outerShdw>
                </a:effectLst>
                <a:sym typeface="+mn-ea"/>
              </a:rPr>
              <a:t>往后的部分被拆分放入空闲链表</a:t>
            </a:r>
            <a:endParaRPr lang="zh-CN" altLang="en-US" dirty="0">
              <a:solidFill>
                <a:schemeClr val="tx1"/>
              </a:solidFill>
              <a:effectLst>
                <a:outerShdw blurRad="38100" dist="19050" dir="2700000" algn="tl" rotWithShape="0">
                  <a:schemeClr val="dk1">
                    <a:alpha val="40000"/>
                  </a:schemeClr>
                </a:outerShdw>
              </a:effectLst>
              <a:sym typeface="+mn-ea"/>
            </a:endParaRPr>
          </a:p>
        </p:txBody>
      </p:sp>
      <p:cxnSp>
        <p:nvCxnSpPr>
          <p:cNvPr id="29" name="直接箭头连接符 28"/>
          <p:cNvCxnSpPr/>
          <p:nvPr>
            <p:custDataLst>
              <p:tags r:id="rId7"/>
            </p:custDataLst>
          </p:nvPr>
        </p:nvCxnSpPr>
        <p:spPr>
          <a:xfrm>
            <a:off x="2636520" y="2652395"/>
            <a:ext cx="0" cy="511175"/>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3" name="文本框 22"/>
          <p:cNvSpPr txBox="1"/>
          <p:nvPr/>
        </p:nvSpPr>
        <p:spPr>
          <a:xfrm>
            <a:off x="4777740" y="1410970"/>
            <a:ext cx="5702300" cy="368300"/>
          </a:xfrm>
          <a:prstGeom prst="rect">
            <a:avLst/>
          </a:prstGeom>
          <a:solidFill>
            <a:srgbClr val="8A94CD"/>
          </a:solidFill>
        </p:spPr>
        <p:txBody>
          <a:bodyPr wrap="square" rtlCol="0" anchor="t">
            <a:noAutofit/>
            <a:scene3d>
              <a:camera prst="orthographicFront"/>
              <a:lightRig rig="threePt" dir="t"/>
            </a:scene3d>
          </a:bodyPr>
          <a:lstStyle/>
          <a:p>
            <a:pPr lvl="0" algn="l">
              <a:buClrTx/>
              <a:buSzTx/>
              <a:buFontTx/>
            </a:pPr>
            <a:r>
              <a:rPr lang="zh-CN" altLang="en-US">
                <a:effectLst>
                  <a:outerShdw blurRad="38100" dist="19050" dir="2700000" algn="tl" rotWithShape="0">
                    <a:schemeClr val="dk1">
                      <a:alpha val="40000"/>
                    </a:schemeClr>
                  </a:outerShdw>
                </a:effectLst>
                <a:sym typeface="+mn-ea"/>
              </a:rPr>
              <a:t>伙伴算法中空闲内存页节点链表上的内存块的结束地址</a:t>
            </a:r>
          </a:p>
        </p:txBody>
      </p:sp>
      <p:cxnSp>
        <p:nvCxnSpPr>
          <p:cNvPr id="24" name="肘形连接符 23"/>
          <p:cNvCxnSpPr/>
          <p:nvPr/>
        </p:nvCxnSpPr>
        <p:spPr>
          <a:xfrm flipV="1">
            <a:off x="3972560" y="1586230"/>
            <a:ext cx="779780" cy="170180"/>
          </a:xfrm>
          <a:prstGeom prst="bentConnector3">
            <a:avLst>
              <a:gd name="adj1" fmla="val 65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0" name="文本框 29"/>
          <p:cNvSpPr txBox="1"/>
          <p:nvPr/>
        </p:nvSpPr>
        <p:spPr>
          <a:xfrm>
            <a:off x="4597400" y="3193415"/>
            <a:ext cx="2769870" cy="368300"/>
          </a:xfrm>
          <a:prstGeom prst="rect">
            <a:avLst/>
          </a:prstGeom>
          <a:solidFill>
            <a:srgbClr val="8A94CD"/>
          </a:solidFill>
        </p:spPr>
        <p:txBody>
          <a:bodyPr wrap="square" rtlCol="0" anchor="t">
            <a:noAutofit/>
            <a:scene3d>
              <a:camera prst="orthographicFront"/>
              <a:lightRig rig="threePt" dir="t"/>
            </a:scene3d>
          </a:bodyPr>
          <a:lstStyle/>
          <a:p>
            <a:pPr lvl="0" algn="l">
              <a:buClrTx/>
              <a:buSzTx/>
              <a:buFontTx/>
            </a:pPr>
            <a:r>
              <a:rPr lang="zh-CN" altLang="en-US">
                <a:effectLst>
                  <a:outerShdw blurRad="38100" dist="19050" dir="2700000" algn="tl" rotWithShape="0">
                    <a:schemeClr val="dk1">
                      <a:alpha val="40000"/>
                    </a:schemeClr>
                  </a:outerShdw>
                </a:effectLst>
                <a:sym typeface="+mn-ea"/>
              </a:rPr>
              <a:t>实际申请的内存页的数目</a:t>
            </a:r>
          </a:p>
        </p:txBody>
      </p:sp>
      <p:cxnSp>
        <p:nvCxnSpPr>
          <p:cNvPr id="31" name="直接箭头连接符 30"/>
          <p:cNvCxnSpPr/>
          <p:nvPr>
            <p:custDataLst>
              <p:tags r:id="rId8"/>
            </p:custDataLst>
          </p:nvPr>
        </p:nvCxnSpPr>
        <p:spPr>
          <a:xfrm>
            <a:off x="5802630" y="2682240"/>
            <a:ext cx="0" cy="511175"/>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2" name="动作按钮: 前进或下一项 31">
            <a:hlinkClick r:id="rId16" action="ppaction://hlinksldjump"/>
          </p:cNvPr>
          <p:cNvSpPr/>
          <p:nvPr>
            <p:custDataLst>
              <p:tags r:id="rId9"/>
            </p:custDataLst>
          </p:nvPr>
        </p:nvSpPr>
        <p:spPr>
          <a:xfrm>
            <a:off x="11558179" y="964135"/>
            <a:ext cx="345440" cy="36576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099675" cy="583565"/>
          </a:xfrm>
          <a:prstGeom prst="rect">
            <a:avLst/>
          </a:prstGeom>
          <a:noFill/>
        </p:spPr>
        <p:txBody>
          <a:bodyPr wrap="square" rtlCol="0">
            <a:spAutoFit/>
          </a:bodyPr>
          <a:lstStyle/>
          <a:p>
            <a:r>
              <a:rPr lang="zh-CN" altLang="en-US" sz="3200" dirty="0">
                <a:cs typeface="+mn-ea"/>
                <a:sym typeface="+mn-lt"/>
              </a:rPr>
              <a:t>函数OsVmPagesToOrder</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02.3</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360045" y="900000"/>
            <a:ext cx="10955020" cy="2461260"/>
          </a:xfrm>
          <a:prstGeom prst="rect">
            <a:avLst/>
          </a:prstGeom>
          <a:noFill/>
        </p:spPr>
        <p:txBody>
          <a:bodyPr wrap="square" rtlCol="0" anchor="t">
            <a:spAutoFit/>
            <a:scene3d>
              <a:camera prst="orthographicFront"/>
              <a:lightRig rig="threePt" dir="t"/>
            </a:scene3d>
          </a:bodyPr>
          <a:lstStyle/>
          <a:p>
            <a:pPr>
              <a:lnSpc>
                <a:spcPct val="110000"/>
              </a:lnSpc>
            </a:pPr>
            <a:r>
              <a:rPr lang="zh-CN" altLang="en-US" sz="2000">
                <a:solidFill>
                  <a:schemeClr val="tx1"/>
                </a:solidFill>
                <a:effectLst>
                  <a:outerShdw blurRad="38100" dist="19050" dir="2700000" algn="tl" rotWithShape="0">
                    <a:schemeClr val="dk1">
                      <a:alpha val="40000"/>
                    </a:schemeClr>
                  </a:outerShdw>
                </a:effectLst>
              </a:rPr>
              <a:t>根据指定的物理页的数目计算属于空闲内存页节点链表数组中的第几个双向链表。</a:t>
            </a:r>
          </a:p>
          <a:p>
            <a:pPr>
              <a:lnSpc>
                <a:spcPct val="110000"/>
              </a:lnSpc>
            </a:pPr>
            <a:r>
              <a:rPr lang="zh-CN" altLang="en-US" sz="2000">
                <a:solidFill>
                  <a:schemeClr val="tx1"/>
                </a:solidFill>
                <a:effectLst>
                  <a:outerShdw blurRad="38100" dist="19050" dir="2700000" algn="tl" rotWithShape="0">
                    <a:schemeClr val="dk1">
                      <a:alpha val="40000"/>
                    </a:schemeClr>
                  </a:outerShdw>
                </a:effectLst>
              </a:rPr>
              <a:t>获取参数nPages对应的块组</a:t>
            </a:r>
          </a:p>
          <a:p>
            <a:pPr>
              <a:lnSpc>
                <a:spcPct val="110000"/>
              </a:lnSpc>
            </a:pPr>
            <a:r>
              <a:rPr lang="zh-CN" altLang="en-US" sz="2000">
                <a:effectLst>
                  <a:outerShdw blurRad="38100" dist="19050" dir="2700000" algn="tl" rotWithShape="0">
                    <a:schemeClr val="dk1">
                      <a:alpha val="40000"/>
                    </a:schemeClr>
                  </a:outerShdw>
                </a:effectLst>
                <a:sym typeface="+mn-ea"/>
              </a:rPr>
              <a:t>当nPages为最小1时，order取值为0</a:t>
            </a:r>
            <a:endParaRPr lang="zh-CN" altLang="en-US" sz="2000">
              <a:solidFill>
                <a:schemeClr val="tx1"/>
              </a:solidFill>
              <a:effectLst>
                <a:outerShdw blurRad="38100" dist="19050" dir="2700000" algn="tl" rotWithShape="0">
                  <a:schemeClr val="dk1">
                    <a:alpha val="40000"/>
                  </a:schemeClr>
                </a:outerShdw>
              </a:effectLst>
            </a:endParaRPr>
          </a:p>
          <a:p>
            <a:pPr>
              <a:lnSpc>
                <a:spcPct val="110000"/>
              </a:lnSpc>
            </a:pPr>
            <a:r>
              <a:rPr lang="zh-CN" altLang="en-US" sz="2000">
                <a:effectLst>
                  <a:outerShdw blurRad="38100" dist="19050" dir="2700000" algn="tl" rotWithShape="0">
                    <a:schemeClr val="dk1">
                      <a:alpha val="40000"/>
                    </a:schemeClr>
                  </a:outerShdw>
                </a:effectLst>
                <a:sym typeface="+mn-ea"/>
              </a:rPr>
              <a:t>当为2时，order取值1</a:t>
            </a:r>
            <a:endParaRPr lang="zh-CN" altLang="en-US" sz="2000">
              <a:solidFill>
                <a:schemeClr val="tx1"/>
              </a:solidFill>
              <a:effectLst>
                <a:outerShdw blurRad="38100" dist="19050" dir="2700000" algn="tl" rotWithShape="0">
                  <a:schemeClr val="dk1">
                    <a:alpha val="40000"/>
                  </a:schemeClr>
                </a:outerShdw>
              </a:effectLst>
            </a:endParaRPr>
          </a:p>
          <a:p>
            <a:pPr>
              <a:lnSpc>
                <a:spcPct val="110000"/>
              </a:lnSpc>
            </a:pPr>
            <a:r>
              <a:rPr lang="zh-CN" altLang="en-US" sz="2000">
                <a:effectLst>
                  <a:outerShdw blurRad="38100" dist="19050" dir="2700000" algn="tl" rotWithShape="0">
                    <a:schemeClr val="dk1">
                      <a:alpha val="40000"/>
                    </a:schemeClr>
                  </a:outerShdw>
                </a:effectLst>
                <a:sym typeface="+mn-ea"/>
              </a:rPr>
              <a:t>…</a:t>
            </a:r>
            <a:endParaRPr lang="zh-CN" altLang="en-US" sz="2000">
              <a:solidFill>
                <a:schemeClr val="tx1"/>
              </a:solidFill>
              <a:effectLst>
                <a:outerShdw blurRad="38100" dist="19050" dir="2700000" algn="tl" rotWithShape="0">
                  <a:schemeClr val="dk1">
                    <a:alpha val="40000"/>
                  </a:schemeClr>
                </a:outerShdw>
              </a:effectLst>
            </a:endParaRPr>
          </a:p>
          <a:p>
            <a:pPr>
              <a:lnSpc>
                <a:spcPct val="110000"/>
              </a:lnSpc>
            </a:pPr>
            <a:r>
              <a:rPr lang="zh-CN" altLang="en-US" sz="2000">
                <a:effectLst>
                  <a:outerShdw blurRad="38100" dist="19050" dir="2700000" algn="tl" rotWithShape="0">
                    <a:schemeClr val="dk1">
                      <a:alpha val="40000"/>
                    </a:schemeClr>
                  </a:outerShdw>
                </a:effectLst>
                <a:sym typeface="+mn-ea"/>
              </a:rPr>
              <a:t>当为</a:t>
            </a:r>
            <a:r>
              <a:rPr lang="en-US" altLang="zh-CN" sz="2000">
                <a:effectLst>
                  <a:outerShdw blurRad="38100" dist="19050" dir="2700000" algn="tl" rotWithShape="0">
                    <a:schemeClr val="dk1">
                      <a:alpha val="40000"/>
                    </a:schemeClr>
                  </a:outerShdw>
                </a:effectLst>
                <a:sym typeface="+mn-ea"/>
              </a:rPr>
              <a:t>n</a:t>
            </a:r>
            <a:r>
              <a:rPr lang="zh-CN" altLang="en-US" sz="2000">
                <a:effectLst>
                  <a:outerShdw blurRad="38100" dist="19050" dir="2700000" algn="tl" rotWithShape="0">
                    <a:schemeClr val="dk1">
                      <a:alpha val="40000"/>
                    </a:schemeClr>
                  </a:outerShdw>
                </a:effectLst>
                <a:sym typeface="+mn-ea"/>
              </a:rPr>
              <a:t>时，</a:t>
            </a:r>
            <a:r>
              <a:rPr lang="en-US" altLang="zh-CN" sz="2000">
                <a:effectLst>
                  <a:outerShdw blurRad="38100" dist="19050" dir="2700000" algn="tl" rotWithShape="0">
                    <a:schemeClr val="dk1">
                      <a:alpha val="40000"/>
                    </a:schemeClr>
                  </a:outerShdw>
                </a:effectLst>
                <a:sym typeface="+mn-ea"/>
              </a:rPr>
              <a:t>order</a:t>
            </a:r>
            <a:r>
              <a:rPr lang="zh-CN" altLang="en-US" sz="2000">
                <a:effectLst>
                  <a:outerShdw blurRad="38100" dist="19050" dir="2700000" algn="tl" rotWithShape="0">
                    <a:schemeClr val="dk1">
                      <a:alpha val="40000"/>
                    </a:schemeClr>
                  </a:outerShdw>
                </a:effectLst>
                <a:sym typeface="+mn-ea"/>
              </a:rPr>
              <a:t>取值底为2的对数Log2(nPages)</a:t>
            </a:r>
            <a:endParaRPr lang="zh-CN" altLang="en-US" sz="2000">
              <a:solidFill>
                <a:schemeClr val="tx1"/>
              </a:solidFill>
              <a:effectLst>
                <a:outerShdw blurRad="38100" dist="19050" dir="2700000" algn="tl" rotWithShape="0">
                  <a:schemeClr val="dk1">
                    <a:alpha val="40000"/>
                  </a:schemeClr>
                </a:outerShdw>
              </a:effectLst>
            </a:endParaRPr>
          </a:p>
          <a:p>
            <a:pPr>
              <a:lnSpc>
                <a:spcPct val="110000"/>
              </a:lnSpc>
            </a:pPr>
            <a:r>
              <a:rPr lang="zh-CN" altLang="en-US" sz="2000">
                <a:solidFill>
                  <a:schemeClr val="tx1"/>
                </a:solidFill>
                <a:effectLst>
                  <a:outerShdw blurRad="38100" dist="19050" dir="2700000" algn="tl" rotWithShape="0">
                    <a:schemeClr val="dk1">
                      <a:alpha val="40000"/>
                    </a:schemeClr>
                  </a:outerShdw>
                </a:effectLst>
              </a:rPr>
              <a:t>例如 7 -&gt; 2^3 返回 3</a:t>
            </a:r>
          </a:p>
        </p:txBody>
      </p:sp>
      <p:pic>
        <p:nvPicPr>
          <p:cNvPr id="3" name="图片 2"/>
          <p:cNvPicPr>
            <a:picLocks noChangeAspect="1"/>
          </p:cNvPicPr>
          <p:nvPr>
            <p:custDataLst>
              <p:tags r:id="rId2"/>
            </p:custDataLst>
          </p:nvPr>
        </p:nvPicPr>
        <p:blipFill>
          <a:blip r:embed="rId6"/>
          <a:srcRect t="2438" b="1828"/>
          <a:stretch>
            <a:fillRect/>
          </a:stretch>
        </p:blipFill>
        <p:spPr>
          <a:xfrm>
            <a:off x="360045" y="3442335"/>
            <a:ext cx="10868660" cy="2792730"/>
          </a:xfrm>
          <a:prstGeom prst="rect">
            <a:avLst/>
          </a:prstGeom>
        </p:spPr>
      </p:pic>
      <p:sp>
        <p:nvSpPr>
          <p:cNvPr id="26" name="动作按钮: 第一张 25">
            <a:hlinkClick r:id="rId7" action="ppaction://hlinksldjump"/>
          </p:cNvPr>
          <p:cNvSpPr/>
          <p:nvPr>
            <p:custDataLst>
              <p:tags r:id="rId3"/>
            </p:custDataLst>
          </p:nvPr>
        </p:nvSpPr>
        <p:spPr>
          <a:xfrm>
            <a:off x="11371580" y="1110706"/>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099675" cy="583565"/>
          </a:xfrm>
          <a:prstGeom prst="rect">
            <a:avLst/>
          </a:prstGeom>
          <a:noFill/>
        </p:spPr>
        <p:txBody>
          <a:bodyPr wrap="square" rtlCol="0">
            <a:spAutoFit/>
          </a:bodyPr>
          <a:lstStyle/>
          <a:p>
            <a:r>
              <a:rPr lang="zh-CN" altLang="en-US" sz="3200" dirty="0">
                <a:cs typeface="+mn-ea"/>
                <a:sym typeface="+mn-lt"/>
              </a:rPr>
              <a:t>函数OsVmPhysFreeListDelUnsafe</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02.6</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360045" y="1134950"/>
            <a:ext cx="10955020" cy="429895"/>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将物理页框从空闲链表上摘除,见于物理页框被分配的情况</a:t>
            </a:r>
          </a:p>
        </p:txBody>
      </p:sp>
      <p:pic>
        <p:nvPicPr>
          <p:cNvPr id="3" name="图片 2"/>
          <p:cNvPicPr>
            <a:picLocks noChangeAspect="1"/>
          </p:cNvPicPr>
          <p:nvPr>
            <p:custDataLst>
              <p:tags r:id="rId2"/>
            </p:custDataLst>
          </p:nvPr>
        </p:nvPicPr>
        <p:blipFill>
          <a:blip r:embed="rId7"/>
          <a:stretch>
            <a:fillRect/>
          </a:stretch>
        </p:blipFill>
        <p:spPr>
          <a:xfrm>
            <a:off x="360045" y="1881505"/>
            <a:ext cx="11412855" cy="2347595"/>
          </a:xfrm>
          <a:prstGeom prst="rect">
            <a:avLst/>
          </a:prstGeom>
        </p:spPr>
      </p:pic>
      <p:sp>
        <p:nvSpPr>
          <p:cNvPr id="17" name="文本框 16"/>
          <p:cNvSpPr txBox="1"/>
          <p:nvPr>
            <p:custDataLst>
              <p:tags r:id="rId3"/>
            </p:custDataLst>
          </p:nvPr>
        </p:nvSpPr>
        <p:spPr>
          <a:xfrm>
            <a:off x="6975475" y="1850390"/>
            <a:ext cx="4123055" cy="645160"/>
          </a:xfrm>
          <a:prstGeom prst="rect">
            <a:avLst/>
          </a:prstGeom>
          <a:solidFill>
            <a:srgbClr val="8A94CD"/>
          </a:solidFill>
        </p:spPr>
        <p:txBody>
          <a:bodyPr wrap="square" rtlCol="0" anchor="t">
            <a:noAutofit/>
            <a:scene3d>
              <a:camera prst="orthographicFront"/>
              <a:lightRig rig="threePt" dir="t"/>
            </a:scene3d>
          </a:bodyPr>
          <a:lstStyle/>
          <a:p>
            <a:pPr lvl="0" algn="l">
              <a:buClrTx/>
              <a:buSzTx/>
              <a:buFontTx/>
            </a:pPr>
            <a:r>
              <a:rPr lang="zh-CN" altLang="en-US">
                <a:effectLst>
                  <a:outerShdw blurRad="38100" dist="19050" dir="2700000" algn="tl" rotWithShape="0">
                    <a:schemeClr val="dk1">
                      <a:alpha val="40000"/>
                    </a:schemeClr>
                  </a:outerShdw>
                </a:effectLst>
                <a:sym typeface="+mn-ea"/>
              </a:rPr>
              <a:t>unsafe：函数体内并没有对链表操作加自旋锁，安全性由外部调用函数保证</a:t>
            </a:r>
          </a:p>
        </p:txBody>
      </p:sp>
      <p:sp>
        <p:nvSpPr>
          <p:cNvPr id="26" name="动作按钮: 第一张 25">
            <a:hlinkClick r:id="rId8" action="ppaction://hlinksldjump"/>
          </p:cNvPr>
          <p:cNvSpPr/>
          <p:nvPr>
            <p:custDataLst>
              <p:tags r:id="rId4"/>
            </p:custDataLst>
          </p:nvPr>
        </p:nvSpPr>
        <p:spPr>
          <a:xfrm>
            <a:off x="11371580" y="990963"/>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p:cNvSpPr/>
          <p:nvPr/>
        </p:nvSpPr>
        <p:spPr>
          <a:xfrm>
            <a:off x="9699321" y="4365321"/>
            <a:ext cx="2492679" cy="2492679"/>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3" name="任意多边形: 形状 62"/>
          <p:cNvSpPr/>
          <p:nvPr/>
        </p:nvSpPr>
        <p:spPr>
          <a:xfrm rot="5400000">
            <a:off x="10310105" y="3032421"/>
            <a:ext cx="1982486" cy="1982486"/>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46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4" name="任意多边形: 形状 63"/>
          <p:cNvSpPr/>
          <p:nvPr/>
        </p:nvSpPr>
        <p:spPr>
          <a:xfrm rot="16200000">
            <a:off x="10310105" y="2633895"/>
            <a:ext cx="1866443" cy="1866443"/>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5" name="任意多边形: 形状 64"/>
          <p:cNvSpPr/>
          <p:nvPr/>
        </p:nvSpPr>
        <p:spPr>
          <a:xfrm flipH="1">
            <a:off x="9372879" y="4889377"/>
            <a:ext cx="1960282" cy="1960282"/>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6" name="任意多边形: 形状 65"/>
          <p:cNvSpPr/>
          <p:nvPr/>
        </p:nvSpPr>
        <p:spPr>
          <a:xfrm>
            <a:off x="6961622" y="5187909"/>
            <a:ext cx="1680015" cy="1680015"/>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7" name="任意多边形: 形状 66"/>
          <p:cNvSpPr/>
          <p:nvPr/>
        </p:nvSpPr>
        <p:spPr>
          <a:xfrm rot="16200000" flipV="1">
            <a:off x="8479729" y="3332534"/>
            <a:ext cx="2305019" cy="2305019"/>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8" name="任意多边形: 形状 67"/>
          <p:cNvSpPr/>
          <p:nvPr/>
        </p:nvSpPr>
        <p:spPr>
          <a:xfrm>
            <a:off x="10951312" y="1584744"/>
            <a:ext cx="1248414" cy="1248414"/>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9" name="文本框 6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237490" y="620395"/>
            <a:ext cx="11717020" cy="3322955"/>
          </a:xfrm>
          <a:prstGeom prst="rect">
            <a:avLst/>
          </a:prstGeom>
          <a:noFill/>
        </p:spPr>
        <p:txBody>
          <a:bodyPr wrap="square" rtlCol="0">
            <a:spAutoFit/>
          </a:bodyPr>
          <a:lstStyle/>
          <a:p>
            <a:pPr>
              <a:lnSpc>
                <a:spcPct val="150000"/>
              </a:lnSpc>
            </a:pPr>
            <a:r>
              <a:rPr lang="zh-CN" altLang="en-US" sz="2800" dirty="0">
                <a:solidFill>
                  <a:srgbClr val="FF0000"/>
                </a:solidFill>
                <a:effectLst>
                  <a:outerShdw blurRad="38100" dist="25400" dir="5400000" algn="ctr" rotWithShape="0">
                    <a:srgbClr val="6E747A">
                      <a:alpha val="43000"/>
                    </a:srgbClr>
                  </a:outerShdw>
                </a:effectLst>
                <a:sym typeface="+mn-ea"/>
              </a:rPr>
              <a:t>物理内存（Physical memory）</a:t>
            </a:r>
            <a:r>
              <a:rPr lang="zh-CN" altLang="en-US" sz="2800" dirty="0">
                <a:effectLst>
                  <a:outerShdw blurRad="38100" dist="19050" dir="2700000" algn="tl" rotWithShape="0">
                    <a:schemeClr val="dk1">
                      <a:alpha val="40000"/>
                    </a:schemeClr>
                  </a:outerShdw>
                </a:effectLst>
                <a:sym typeface="+mn-ea"/>
              </a:rPr>
              <a:t>：是指通过物理内存条而获得的内存空间</a:t>
            </a:r>
            <a:endParaRPr lang="zh-CN" altLang="en-US" sz="2800" dirty="0">
              <a:effectLst>
                <a:outerShdw blurRad="38100" dist="19050" dir="2700000" algn="tl" rotWithShape="0">
                  <a:schemeClr val="dk1">
                    <a:alpha val="40000"/>
                  </a:schemeClr>
                </a:outerShdw>
              </a:effectLst>
            </a:endParaRPr>
          </a:p>
          <a:p>
            <a:pPr>
              <a:lnSpc>
                <a:spcPct val="150000"/>
              </a:lnSpc>
            </a:pPr>
            <a:r>
              <a:rPr lang="zh-CN" altLang="en-US" sz="2800" dirty="0">
                <a:solidFill>
                  <a:srgbClr val="FF0000"/>
                </a:solidFill>
                <a:effectLst>
                  <a:outerShdw blurRad="38100" dist="25400" dir="5400000" algn="ctr" rotWithShape="0">
                    <a:srgbClr val="6E747A">
                      <a:alpha val="43000"/>
                    </a:srgbClr>
                  </a:outerShdw>
                </a:effectLst>
                <a:sym typeface="+mn-ea"/>
              </a:rPr>
              <a:t>虚拟内存（Virtual memory）</a:t>
            </a:r>
            <a:r>
              <a:rPr lang="zh-CN" altLang="en-US" sz="2800" dirty="0">
                <a:effectLst>
                  <a:outerShdw blurRad="38100" dist="19050" dir="2700000" algn="tl" rotWithShape="0">
                    <a:schemeClr val="dk1">
                      <a:alpha val="40000"/>
                    </a:schemeClr>
                  </a:outerShdw>
                </a:effectLst>
                <a:sym typeface="+mn-ea"/>
              </a:rPr>
              <a:t>：使得应用进程认为它拥有一个连续完整的内存地址空间。实际上，它通常是被分隔成多个物理内存碎片（在鸿蒙系统中是页框），还有部分暂时存储在外部磁盘存储器上，在需要时进行数据交换。</a:t>
            </a:r>
            <a:endParaRPr lang="zh-CN" altLang="en-US" sz="2800" dirty="0">
              <a:effectLst>
                <a:outerShdw blurRad="38100" dist="19050" dir="2700000" algn="tl" rotWithShape="0">
                  <a:schemeClr val="dk1">
                    <a:alpha val="40000"/>
                  </a:schemeClr>
                </a:outerShdw>
              </a:effectLst>
              <a:cs typeface="+mn-ea"/>
              <a:sym typeface="+mn-ea"/>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3" name="文本框 2"/>
          <p:cNvSpPr txBox="1"/>
          <p:nvPr/>
        </p:nvSpPr>
        <p:spPr>
          <a:xfrm>
            <a:off x="237490" y="4104005"/>
            <a:ext cx="11717655" cy="1947649"/>
          </a:xfrm>
          <a:prstGeom prst="rect">
            <a:avLst/>
          </a:prstGeom>
          <a:noFill/>
        </p:spPr>
        <p:txBody>
          <a:bodyPr wrap="square" rtlCol="0" anchor="t">
            <a:spAutoFit/>
          </a:bodyPr>
          <a:lstStyle/>
          <a:p>
            <a:pPr lvl="0" algn="l">
              <a:lnSpc>
                <a:spcPct val="150000"/>
              </a:lnSpc>
              <a:buClrTx/>
              <a:buSzTx/>
              <a:buFontTx/>
            </a:pPr>
            <a:r>
              <a:rPr lang="zh-CN" altLang="en-US" sz="2800" dirty="0">
                <a:effectLst>
                  <a:outerShdw blurRad="38100" dist="19050" dir="2700000" algn="tl" rotWithShape="0">
                    <a:schemeClr val="dk1">
                      <a:alpha val="40000"/>
                    </a:schemeClr>
                  </a:outerShdw>
                </a:effectLst>
                <a:sym typeface="+mn-ea"/>
              </a:rPr>
              <a:t>鸿蒙内核物理内存采用了</a:t>
            </a:r>
            <a:r>
              <a:rPr lang="zh-CN" altLang="en-US" sz="2800" dirty="0">
                <a:solidFill>
                  <a:srgbClr val="FF0000"/>
                </a:solidFill>
                <a:effectLst>
                  <a:outerShdw blurRad="38100" dist="25400" dir="5400000" algn="ctr" rotWithShape="0">
                    <a:srgbClr val="6E747A">
                      <a:alpha val="43000"/>
                    </a:srgbClr>
                  </a:outerShdw>
                </a:effectLst>
                <a:sym typeface="+mn-ea"/>
              </a:rPr>
              <a:t>段页式管理</a:t>
            </a:r>
            <a:r>
              <a:rPr lang="zh-CN" altLang="en-US" sz="2800" dirty="0">
                <a:effectLst>
                  <a:outerShdw blurRad="38100" dist="19050" dir="2700000" algn="tl" rotWithShape="0">
                    <a:schemeClr val="dk1">
                      <a:alpha val="40000"/>
                    </a:schemeClr>
                  </a:outerShdw>
                </a:effectLst>
                <a:sym typeface="+mn-ea"/>
              </a:rPr>
              <a:t>，简单说就是先将物理内存切成一段段，每段再切成单位为 4K 的物理页框，每个物理内存段被分割为物理内存页。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099675" cy="583565"/>
          </a:xfrm>
          <a:prstGeom prst="rect">
            <a:avLst/>
          </a:prstGeom>
          <a:noFill/>
        </p:spPr>
        <p:txBody>
          <a:bodyPr wrap="square" rtlCol="0">
            <a:spAutoFit/>
          </a:bodyPr>
          <a:lstStyle/>
          <a:p>
            <a:r>
              <a:rPr lang="zh-CN" altLang="en-US" sz="3200" dirty="0">
                <a:cs typeface="+mn-ea"/>
                <a:sym typeface="+mn-lt"/>
              </a:rPr>
              <a:t>函数OsVmPhysPagesSpiltUnsafe</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02.8</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983615"/>
            <a:ext cx="1669415" cy="429895"/>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分割内存块</a:t>
            </a:r>
          </a:p>
        </p:txBody>
      </p:sp>
      <p:pic>
        <p:nvPicPr>
          <p:cNvPr id="3" name="图片 2"/>
          <p:cNvPicPr>
            <a:picLocks noChangeAspect="1"/>
          </p:cNvPicPr>
          <p:nvPr>
            <p:custDataLst>
              <p:tags r:id="rId2"/>
            </p:custDataLst>
          </p:nvPr>
        </p:nvPicPr>
        <p:blipFill>
          <a:blip r:embed="rId9"/>
          <a:stretch>
            <a:fillRect/>
          </a:stretch>
        </p:blipFill>
        <p:spPr>
          <a:xfrm>
            <a:off x="429895" y="1653540"/>
            <a:ext cx="11560175" cy="2083435"/>
          </a:xfrm>
          <a:prstGeom prst="rect">
            <a:avLst/>
          </a:prstGeom>
        </p:spPr>
      </p:pic>
      <p:sp>
        <p:nvSpPr>
          <p:cNvPr id="15" name="文本框 14"/>
          <p:cNvSpPr txBox="1"/>
          <p:nvPr>
            <p:custDataLst>
              <p:tags r:id="rId3"/>
            </p:custDataLst>
          </p:nvPr>
        </p:nvSpPr>
        <p:spPr>
          <a:xfrm>
            <a:off x="8086725" y="1624965"/>
            <a:ext cx="3846195" cy="814070"/>
          </a:xfrm>
          <a:prstGeom prst="rect">
            <a:avLst/>
          </a:prstGeom>
          <a:solidFill>
            <a:srgbClr val="8A94CD"/>
          </a:solidFill>
        </p:spPr>
        <p:txBody>
          <a:bodyPr wrap="square" rtlCol="0" anchor="t">
            <a:noAutofit/>
            <a:scene3d>
              <a:camera prst="orthographicFront"/>
              <a:lightRig rig="threePt" dir="t"/>
            </a:scene3d>
          </a:bodyPr>
          <a:lstStyle/>
          <a:p>
            <a:pPr lvl="0" algn="l">
              <a:buClrTx/>
              <a:buSzTx/>
              <a:buFontTx/>
            </a:pPr>
            <a:r>
              <a:rPr lang="zh-CN" altLang="en-US" sz="1600">
                <a:effectLst>
                  <a:outerShdw blurRad="38100" dist="19050" dir="2700000" algn="tl" rotWithShape="0">
                    <a:schemeClr val="dk1">
                      <a:alpha val="40000"/>
                    </a:schemeClr>
                  </a:outerShdw>
                </a:effectLst>
                <a:sym typeface="+mn-ea"/>
              </a:rPr>
              <a:t>oldOrder:需要申请的内存页的链表索引</a:t>
            </a:r>
          </a:p>
          <a:p>
            <a:pPr lvl="0" algn="l">
              <a:buClrTx/>
              <a:buSzTx/>
              <a:buFontTx/>
            </a:pPr>
            <a:r>
              <a:rPr lang="zh-CN" altLang="en-US" sz="1600">
                <a:effectLst>
                  <a:outerShdw blurRad="38100" dist="19050" dir="2700000" algn="tl" rotWithShape="0">
                    <a:schemeClr val="dk1">
                      <a:alpha val="40000"/>
                    </a:schemeClr>
                  </a:outerShdw>
                </a:effectLst>
                <a:sym typeface="+mn-ea"/>
              </a:rPr>
              <a:t>newOrder:实际申请的内存页的链表索引</a:t>
            </a:r>
          </a:p>
          <a:p>
            <a:pPr lvl="0" algn="l">
              <a:buClrTx/>
              <a:buSzTx/>
              <a:buFontTx/>
            </a:pPr>
            <a:r>
              <a:rPr lang="zh-CN" altLang="en-US" sz="1600">
                <a:effectLst>
                  <a:outerShdw blurRad="38100" dist="19050" dir="2700000" algn="tl" rotWithShape="0">
                    <a:schemeClr val="dk1">
                      <a:alpha val="40000"/>
                    </a:schemeClr>
                  </a:outerShdw>
                </a:effectLst>
                <a:sym typeface="+mn-ea"/>
              </a:rPr>
              <a:t>二者不一致时需要拆分</a:t>
            </a:r>
          </a:p>
        </p:txBody>
      </p:sp>
      <p:pic>
        <p:nvPicPr>
          <p:cNvPr id="103" name="图片 102"/>
          <p:cNvPicPr/>
          <p:nvPr>
            <p:custDataLst>
              <p:tags r:id="rId4"/>
            </p:custDataLst>
          </p:nvPr>
        </p:nvPicPr>
        <p:blipFill>
          <a:blip r:embed="rId10"/>
          <a:stretch>
            <a:fillRect/>
          </a:stretch>
        </p:blipFill>
        <p:spPr>
          <a:xfrm>
            <a:off x="2736215" y="3429000"/>
            <a:ext cx="6995795" cy="3428365"/>
          </a:xfrm>
          <a:prstGeom prst="rect">
            <a:avLst/>
          </a:prstGeom>
          <a:noFill/>
          <a:ln w="9525">
            <a:noFill/>
          </a:ln>
        </p:spPr>
      </p:pic>
      <p:sp>
        <p:nvSpPr>
          <p:cNvPr id="26" name="动作按钮: 第一张 25">
            <a:hlinkClick r:id="rId11" action="ppaction://hlinksldjump"/>
          </p:cNvPr>
          <p:cNvSpPr/>
          <p:nvPr>
            <p:custDataLst>
              <p:tags r:id="rId5"/>
            </p:custDataLst>
          </p:nvPr>
        </p:nvSpPr>
        <p:spPr>
          <a:xfrm>
            <a:off x="11250295" y="924878"/>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五角星 18">
            <a:hlinkClick r:id="rId12" action="ppaction://hlinksldjump"/>
          </p:cNvPr>
          <p:cNvSpPr/>
          <p:nvPr>
            <p:custDataLst>
              <p:tags r:id="rId6"/>
            </p:custDataLst>
          </p:nvPr>
        </p:nvSpPr>
        <p:spPr>
          <a:xfrm>
            <a:off x="671195" y="3175000"/>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blinds(horizontal)">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099675" cy="583565"/>
          </a:xfrm>
          <a:prstGeom prst="rect">
            <a:avLst/>
          </a:prstGeom>
          <a:noFill/>
        </p:spPr>
        <p:txBody>
          <a:bodyPr wrap="square" rtlCol="0">
            <a:spAutoFit/>
          </a:bodyPr>
          <a:lstStyle/>
          <a:p>
            <a:r>
              <a:rPr lang="zh-CN" altLang="en-US" sz="3200" dirty="0">
                <a:cs typeface="+mn-ea"/>
                <a:sym typeface="+mn-lt"/>
              </a:rPr>
              <a:t>函数OsVmPhysFreeListAddUnsafe</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02.7</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3" name="文本框 2"/>
          <p:cNvSpPr txBox="1"/>
          <p:nvPr>
            <p:custDataLst>
              <p:tags r:id="rId1"/>
            </p:custDataLst>
          </p:nvPr>
        </p:nvSpPr>
        <p:spPr>
          <a:xfrm>
            <a:off x="360045" y="899795"/>
            <a:ext cx="10713085" cy="429895"/>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将页框挂入空闲链表,分配物理页框从空闲链表里拿</a:t>
            </a:r>
          </a:p>
        </p:txBody>
      </p:sp>
      <p:pic>
        <p:nvPicPr>
          <p:cNvPr id="19" name="图片 18"/>
          <p:cNvPicPr>
            <a:picLocks noChangeAspect="1"/>
          </p:cNvPicPr>
          <p:nvPr>
            <p:custDataLst>
              <p:tags r:id="rId2"/>
            </p:custDataLst>
          </p:nvPr>
        </p:nvPicPr>
        <p:blipFill>
          <a:blip r:embed="rId6"/>
          <a:stretch>
            <a:fillRect/>
          </a:stretch>
        </p:blipFill>
        <p:spPr>
          <a:xfrm>
            <a:off x="429895" y="1485900"/>
            <a:ext cx="10349230" cy="3376295"/>
          </a:xfrm>
          <a:prstGeom prst="rect">
            <a:avLst/>
          </a:prstGeom>
        </p:spPr>
      </p:pic>
      <p:sp>
        <p:nvSpPr>
          <p:cNvPr id="26" name="动作按钮: 第一张 25">
            <a:hlinkClick r:id="rId7" action="ppaction://hlinksldjump"/>
          </p:cNvPr>
          <p:cNvSpPr/>
          <p:nvPr>
            <p:custDataLst>
              <p:tags r:id="rId3"/>
            </p:custDataLst>
          </p:nvPr>
        </p:nvSpPr>
        <p:spPr>
          <a:xfrm>
            <a:off x="11293475" y="1114742"/>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099675" cy="583565"/>
          </a:xfrm>
          <a:prstGeom prst="rect">
            <a:avLst/>
          </a:prstGeom>
          <a:noFill/>
        </p:spPr>
        <p:txBody>
          <a:bodyPr wrap="square" rtlCol="0">
            <a:spAutoFit/>
          </a:bodyPr>
          <a:lstStyle/>
          <a:p>
            <a:r>
              <a:rPr lang="zh-CN" altLang="en-US" sz="3200" dirty="0">
                <a:cs typeface="+mn-ea"/>
                <a:sym typeface="+mn-lt"/>
              </a:rPr>
              <a:t>函数OsVmPhysLargeAlloc</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02.5</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360045" y="899795"/>
            <a:ext cx="11496040" cy="768350"/>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执行到这个函数时，说明空闲链表上的单个内存页节点的大小已经超过了第9个链表上的内存页节点的大小了</a:t>
            </a:r>
          </a:p>
        </p:txBody>
      </p:sp>
      <p:pic>
        <p:nvPicPr>
          <p:cNvPr id="45" name="图片 44"/>
          <p:cNvPicPr>
            <a:picLocks noChangeAspect="1"/>
          </p:cNvPicPr>
          <p:nvPr>
            <p:custDataLst>
              <p:tags r:id="rId2"/>
            </p:custDataLst>
          </p:nvPr>
        </p:nvPicPr>
        <p:blipFill>
          <a:blip r:embed="rId26"/>
          <a:stretch>
            <a:fillRect/>
          </a:stretch>
        </p:blipFill>
        <p:spPr>
          <a:xfrm>
            <a:off x="367030" y="1749425"/>
            <a:ext cx="8572500" cy="5038725"/>
          </a:xfrm>
          <a:prstGeom prst="rect">
            <a:avLst/>
          </a:prstGeom>
        </p:spPr>
      </p:pic>
      <p:grpSp>
        <p:nvGrpSpPr>
          <p:cNvPr id="19" name="组合 18"/>
          <p:cNvGrpSpPr/>
          <p:nvPr/>
        </p:nvGrpSpPr>
        <p:grpSpPr>
          <a:xfrm>
            <a:off x="5512435" y="4180205"/>
            <a:ext cx="6343015" cy="2031365"/>
            <a:chOff x="8560" y="6246"/>
            <a:chExt cx="9989" cy="3199"/>
          </a:xfrm>
        </p:grpSpPr>
        <p:sp>
          <p:nvSpPr>
            <p:cNvPr id="8" name="文本框 7"/>
            <p:cNvSpPr txBox="1"/>
            <p:nvPr>
              <p:custDataLst>
                <p:tags r:id="rId22"/>
              </p:custDataLst>
            </p:nvPr>
          </p:nvSpPr>
          <p:spPr>
            <a:xfrm>
              <a:off x="8560" y="6246"/>
              <a:ext cx="9989" cy="1695"/>
            </a:xfrm>
            <a:prstGeom prst="rect">
              <a:avLst/>
            </a:prstGeom>
            <a:solidFill>
              <a:srgbClr val="8A94CD"/>
            </a:solidFill>
          </p:spPr>
          <p:txBody>
            <a:bodyPr wrap="square" rtlCol="0" anchor="t">
              <a:noAutofit/>
              <a:scene3d>
                <a:camera prst="orthographicFront"/>
                <a:lightRig rig="threePt" dir="t"/>
              </a:scene3d>
            </a:bodyPr>
            <a:lstStyle/>
            <a:p>
              <a:pPr lvl="0" algn="l">
                <a:buClrTx/>
                <a:buSzTx/>
                <a:buFontTx/>
              </a:pPr>
              <a:r>
                <a:rPr lang="zh-CN" altLang="en-US" sz="1600">
                  <a:effectLst>
                    <a:outerShdw blurRad="38100" dist="19050" dir="2700000" algn="tl" rotWithShape="0">
                      <a:schemeClr val="dk1">
                        <a:alpha val="40000"/>
                      </a:schemeClr>
                    </a:outerShdw>
                  </a:effectLst>
                  <a:sym typeface="+mn-ea"/>
                </a:rPr>
                <a:t>此时paStart表示当前内存页的结束地址，接下来paStart &gt;= paEnd表示当前内存页的大小满足申请的需求；</a:t>
              </a:r>
            </a:p>
            <a:p>
              <a:pPr lvl="0" algn="l">
                <a:buClrTx/>
                <a:buSzTx/>
                <a:buFontTx/>
              </a:pPr>
              <a:r>
                <a:rPr lang="zh-CN" altLang="en-US" sz="1600">
                  <a:effectLst>
                    <a:outerShdw blurRad="38100" dist="19050" dir="2700000" algn="tl" rotWithShape="0">
                      <a:schemeClr val="dk1">
                        <a:alpha val="40000"/>
                      </a:schemeClr>
                    </a:outerShdw>
                  </a:effectLst>
                  <a:sym typeface="+mn-ea"/>
                </a:rPr>
                <a:t>paStart &lt; seg-&gt;start和paStart &gt;= (seg-&gt;start + seg-&gt;size)发生溢出错误，内存页结束地址不在内存段的地址范围内。</a:t>
              </a:r>
            </a:p>
          </p:txBody>
        </p:sp>
        <p:sp>
          <p:nvSpPr>
            <p:cNvPr id="9" name="文本框 8"/>
            <p:cNvSpPr txBox="1"/>
            <p:nvPr>
              <p:custDataLst>
                <p:tags r:id="rId23"/>
              </p:custDataLst>
            </p:nvPr>
          </p:nvSpPr>
          <p:spPr>
            <a:xfrm>
              <a:off x="8560" y="8138"/>
              <a:ext cx="9989" cy="1307"/>
            </a:xfrm>
            <a:prstGeom prst="rect">
              <a:avLst/>
            </a:prstGeom>
            <a:solidFill>
              <a:srgbClr val="8A94CD"/>
            </a:solidFill>
          </p:spPr>
          <p:txBody>
            <a:bodyPr wrap="square" rtlCol="0" anchor="t">
              <a:noAutofit/>
              <a:scene3d>
                <a:camera prst="orthographicFront"/>
                <a:lightRig rig="threePt" dir="t"/>
              </a:scene3d>
            </a:bodyPr>
            <a:lstStyle/>
            <a:p>
              <a:pPr lvl="0" algn="l">
                <a:buClrTx/>
                <a:buSzTx/>
                <a:buFontTx/>
              </a:pPr>
              <a:r>
                <a:rPr lang="zh-CN" altLang="en-US" sz="1600">
                  <a:effectLst>
                    <a:outerShdw blurRad="38100" dist="19050" dir="2700000" algn="tl" rotWithShape="0">
                      <a:schemeClr val="dk1">
                        <a:alpha val="40000"/>
                      </a:schemeClr>
                    </a:outerShdw>
                  </a:effectLst>
                  <a:sym typeface="+mn-ea"/>
                </a:rPr>
                <a:t>该处表示当前内存页的下一个内存页结构体，如果该结构体不在空闲链表上，则break跳出循环。如果在空闲链表上，表示连续的空闲内存页会拼接起来，满足大内存申请的需要</a:t>
              </a:r>
            </a:p>
          </p:txBody>
        </p:sp>
      </p:grpSp>
      <p:grpSp>
        <p:nvGrpSpPr>
          <p:cNvPr id="44" name="组合 43"/>
          <p:cNvGrpSpPr/>
          <p:nvPr/>
        </p:nvGrpSpPr>
        <p:grpSpPr>
          <a:xfrm>
            <a:off x="6278880" y="1313180"/>
            <a:ext cx="5576570" cy="1427518"/>
            <a:chOff x="9277" y="2111"/>
            <a:chExt cx="7834" cy="2037"/>
          </a:xfrm>
        </p:grpSpPr>
        <p:sp>
          <p:nvSpPr>
            <p:cNvPr id="3" name="矩形 2"/>
            <p:cNvSpPr/>
            <p:nvPr>
              <p:custDataLst>
                <p:tags r:id="rId4"/>
              </p:custDataLst>
            </p:nvPr>
          </p:nvSpPr>
          <p:spPr>
            <a:xfrm>
              <a:off x="9431" y="2682"/>
              <a:ext cx="3840" cy="621"/>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custDataLst>
                <p:tags r:id="rId5"/>
              </p:custDataLst>
            </p:nvPr>
          </p:nvSpPr>
          <p:spPr>
            <a:xfrm>
              <a:off x="13271" y="2684"/>
              <a:ext cx="3840" cy="621"/>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custDataLst>
                <p:tags r:id="rId6"/>
              </p:custDataLst>
            </p:nvPr>
          </p:nvSpPr>
          <p:spPr>
            <a:xfrm>
              <a:off x="10935" y="2130"/>
              <a:ext cx="833" cy="526"/>
            </a:xfrm>
            <a:prstGeom prst="rect">
              <a:avLst/>
            </a:prstGeom>
            <a:noFill/>
          </p:spPr>
          <p:txBody>
            <a:bodyPr wrap="square" rtlCol="0">
              <a:spAutoFit/>
            </a:bodyPr>
            <a:lstStyle/>
            <a:p>
              <a:r>
                <a:rPr lang="en-US" altLang="zh-CN"/>
                <a:t>seg</a:t>
              </a:r>
            </a:p>
          </p:txBody>
        </p:sp>
        <p:sp>
          <p:nvSpPr>
            <p:cNvPr id="24" name="文本框 23"/>
            <p:cNvSpPr txBox="1"/>
            <p:nvPr>
              <p:custDataLst>
                <p:tags r:id="rId7"/>
              </p:custDataLst>
            </p:nvPr>
          </p:nvSpPr>
          <p:spPr>
            <a:xfrm>
              <a:off x="14774" y="2111"/>
              <a:ext cx="833" cy="526"/>
            </a:xfrm>
            <a:prstGeom prst="rect">
              <a:avLst/>
            </a:prstGeom>
            <a:noFill/>
          </p:spPr>
          <p:txBody>
            <a:bodyPr wrap="square" rtlCol="0">
              <a:spAutoFit/>
            </a:bodyPr>
            <a:lstStyle/>
            <a:p>
              <a:r>
                <a:rPr lang="en-US" altLang="zh-CN"/>
                <a:t>seg</a:t>
              </a:r>
            </a:p>
          </p:txBody>
        </p:sp>
        <p:cxnSp>
          <p:nvCxnSpPr>
            <p:cNvPr id="25" name="直接连接符 24"/>
            <p:cNvCxnSpPr/>
            <p:nvPr>
              <p:custDataLst>
                <p:tags r:id="rId8"/>
              </p:custDataLst>
            </p:nvPr>
          </p:nvCxnSpPr>
          <p:spPr>
            <a:xfrm flipH="1">
              <a:off x="10460" y="2653"/>
              <a:ext cx="14" cy="692"/>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p:cNvCxnSpPr/>
            <p:nvPr>
              <p:custDataLst>
                <p:tags r:id="rId9"/>
              </p:custDataLst>
            </p:nvPr>
          </p:nvCxnSpPr>
          <p:spPr>
            <a:xfrm flipH="1">
              <a:off x="12105" y="2649"/>
              <a:ext cx="14" cy="692"/>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接连接符 26"/>
            <p:cNvCxnSpPr/>
            <p:nvPr>
              <p:custDataLst>
                <p:tags r:id="rId10"/>
              </p:custDataLst>
            </p:nvPr>
          </p:nvCxnSpPr>
          <p:spPr>
            <a:xfrm flipH="1">
              <a:off x="14435" y="2652"/>
              <a:ext cx="14" cy="692"/>
            </a:xfrm>
            <a:prstGeom prst="line">
              <a:avLst/>
            </a:prstGeom>
            <a:ln w="38100"/>
          </p:spPr>
          <p:style>
            <a:lnRef idx="1">
              <a:schemeClr val="dk1"/>
            </a:lnRef>
            <a:fillRef idx="0">
              <a:schemeClr val="dk1"/>
            </a:fillRef>
            <a:effectRef idx="0">
              <a:schemeClr val="dk1"/>
            </a:effectRef>
            <a:fontRef idx="minor">
              <a:schemeClr val="tx1"/>
            </a:fontRef>
          </p:style>
        </p:cxnSp>
        <p:cxnSp>
          <p:nvCxnSpPr>
            <p:cNvPr id="28" name="直接连接符 27"/>
            <p:cNvCxnSpPr/>
            <p:nvPr>
              <p:custDataLst>
                <p:tags r:id="rId11"/>
              </p:custDataLst>
            </p:nvPr>
          </p:nvCxnSpPr>
          <p:spPr>
            <a:xfrm flipH="1">
              <a:off x="16000" y="2653"/>
              <a:ext cx="14" cy="692"/>
            </a:xfrm>
            <a:prstGeom prst="line">
              <a:avLst/>
            </a:prstGeom>
            <a:ln w="38100"/>
          </p:spPr>
          <p:style>
            <a:lnRef idx="1">
              <a:schemeClr val="dk1"/>
            </a:lnRef>
            <a:fillRef idx="0">
              <a:schemeClr val="dk1"/>
            </a:fillRef>
            <a:effectRef idx="0">
              <a:schemeClr val="dk1"/>
            </a:effectRef>
            <a:fontRef idx="minor">
              <a:schemeClr val="tx1"/>
            </a:fontRef>
          </p:style>
        </p:cxnSp>
        <p:sp>
          <p:nvSpPr>
            <p:cNvPr id="34" name="文本框 33"/>
            <p:cNvSpPr txBox="1"/>
            <p:nvPr>
              <p:custDataLst>
                <p:tags r:id="rId12"/>
              </p:custDataLst>
            </p:nvPr>
          </p:nvSpPr>
          <p:spPr>
            <a:xfrm>
              <a:off x="9431" y="2710"/>
              <a:ext cx="1104" cy="526"/>
            </a:xfrm>
            <a:prstGeom prst="rect">
              <a:avLst/>
            </a:prstGeom>
            <a:noFill/>
          </p:spPr>
          <p:txBody>
            <a:bodyPr wrap="square" rtlCol="0">
              <a:spAutoFit/>
            </a:bodyPr>
            <a:lstStyle/>
            <a:p>
              <a:r>
                <a:rPr lang="en-US" altLang="zh-CN"/>
                <a:t>page</a:t>
              </a:r>
            </a:p>
          </p:txBody>
        </p:sp>
        <p:sp>
          <p:nvSpPr>
            <p:cNvPr id="35" name="文本框 34"/>
            <p:cNvSpPr txBox="1"/>
            <p:nvPr>
              <p:custDataLst>
                <p:tags r:id="rId13"/>
              </p:custDataLst>
            </p:nvPr>
          </p:nvSpPr>
          <p:spPr>
            <a:xfrm>
              <a:off x="12143" y="2653"/>
              <a:ext cx="1104" cy="693"/>
            </a:xfrm>
            <a:prstGeom prst="rect">
              <a:avLst/>
            </a:prstGeom>
            <a:noFill/>
          </p:spPr>
          <p:txBody>
            <a:bodyPr wrap="square" rtlCol="0">
              <a:noAutofit/>
            </a:bodyPr>
            <a:lstStyle/>
            <a:p>
              <a:r>
                <a:rPr lang="en-US" altLang="zh-CN"/>
                <a:t>page</a:t>
              </a:r>
            </a:p>
          </p:txBody>
        </p:sp>
        <p:sp>
          <p:nvSpPr>
            <p:cNvPr id="36" name="文本框 35"/>
            <p:cNvSpPr txBox="1"/>
            <p:nvPr>
              <p:custDataLst>
                <p:tags r:id="rId14"/>
              </p:custDataLst>
            </p:nvPr>
          </p:nvSpPr>
          <p:spPr>
            <a:xfrm>
              <a:off x="13332" y="2648"/>
              <a:ext cx="1104" cy="693"/>
            </a:xfrm>
            <a:prstGeom prst="rect">
              <a:avLst/>
            </a:prstGeom>
            <a:noFill/>
          </p:spPr>
          <p:txBody>
            <a:bodyPr wrap="square" rtlCol="0">
              <a:noAutofit/>
            </a:bodyPr>
            <a:lstStyle/>
            <a:p>
              <a:r>
                <a:rPr lang="en-US" altLang="zh-CN"/>
                <a:t>page</a:t>
              </a:r>
            </a:p>
          </p:txBody>
        </p:sp>
        <p:sp>
          <p:nvSpPr>
            <p:cNvPr id="37" name="文本框 36"/>
            <p:cNvSpPr txBox="1"/>
            <p:nvPr>
              <p:custDataLst>
                <p:tags r:id="rId15"/>
              </p:custDataLst>
            </p:nvPr>
          </p:nvSpPr>
          <p:spPr>
            <a:xfrm>
              <a:off x="16000" y="2627"/>
              <a:ext cx="1104" cy="693"/>
            </a:xfrm>
            <a:prstGeom prst="rect">
              <a:avLst/>
            </a:prstGeom>
            <a:noFill/>
          </p:spPr>
          <p:txBody>
            <a:bodyPr wrap="square" rtlCol="0">
              <a:noAutofit/>
            </a:bodyPr>
            <a:lstStyle/>
            <a:p>
              <a:r>
                <a:rPr lang="en-US" altLang="zh-CN"/>
                <a:t>page</a:t>
              </a:r>
            </a:p>
          </p:txBody>
        </p:sp>
        <p:cxnSp>
          <p:nvCxnSpPr>
            <p:cNvPr id="38" name="直接箭头连接符 37"/>
            <p:cNvCxnSpPr>
              <a:stCxn id="34" idx="2"/>
            </p:cNvCxnSpPr>
            <p:nvPr>
              <p:custDataLst>
                <p:tags r:id="rId16"/>
              </p:custDataLst>
            </p:nvPr>
          </p:nvCxnSpPr>
          <p:spPr>
            <a:xfrm flipH="1">
              <a:off x="9955" y="3237"/>
              <a:ext cx="29" cy="3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17"/>
              </p:custDataLst>
            </p:nvPr>
          </p:nvCxnSpPr>
          <p:spPr>
            <a:xfrm flipH="1">
              <a:off x="14916" y="3321"/>
              <a:ext cx="29" cy="3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18"/>
              </p:custDataLst>
            </p:nvPr>
          </p:nvSpPr>
          <p:spPr>
            <a:xfrm>
              <a:off x="9277" y="3487"/>
              <a:ext cx="1383" cy="526"/>
            </a:xfrm>
            <a:prstGeom prst="rect">
              <a:avLst/>
            </a:prstGeom>
            <a:noFill/>
          </p:spPr>
          <p:txBody>
            <a:bodyPr wrap="square" rtlCol="0">
              <a:spAutoFit/>
            </a:bodyPr>
            <a:lstStyle/>
            <a:p>
              <a:r>
                <a:rPr lang="en-US" altLang="zh-CN"/>
                <a:t>pastart</a:t>
              </a:r>
            </a:p>
          </p:txBody>
        </p:sp>
        <p:sp>
          <p:nvSpPr>
            <p:cNvPr id="41" name="文本框 40"/>
            <p:cNvSpPr txBox="1"/>
            <p:nvPr>
              <p:custDataLst>
                <p:tags r:id="rId19"/>
              </p:custDataLst>
            </p:nvPr>
          </p:nvSpPr>
          <p:spPr>
            <a:xfrm>
              <a:off x="14322" y="3506"/>
              <a:ext cx="1383" cy="526"/>
            </a:xfrm>
            <a:prstGeom prst="rect">
              <a:avLst/>
            </a:prstGeom>
            <a:noFill/>
          </p:spPr>
          <p:txBody>
            <a:bodyPr wrap="square" rtlCol="0">
              <a:spAutoFit/>
            </a:bodyPr>
            <a:lstStyle/>
            <a:p>
              <a:r>
                <a:rPr lang="en-US" altLang="zh-CN"/>
                <a:t>paend</a:t>
              </a:r>
            </a:p>
          </p:txBody>
        </p:sp>
        <p:sp>
          <p:nvSpPr>
            <p:cNvPr id="42" name="右大括号 41"/>
            <p:cNvSpPr/>
            <p:nvPr>
              <p:custDataLst>
                <p:tags r:id="rId20"/>
              </p:custDataLst>
            </p:nvPr>
          </p:nvSpPr>
          <p:spPr>
            <a:xfrm rot="5400000">
              <a:off x="12273" y="984"/>
              <a:ext cx="384" cy="4962"/>
            </a:xfrm>
            <a:prstGeom prst="rightBrace">
              <a:avLst>
                <a:gd name="adj1" fmla="val 0"/>
                <a:gd name="adj2" fmla="val 5033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文本框 42"/>
            <p:cNvSpPr txBox="1"/>
            <p:nvPr>
              <p:custDataLst>
                <p:tags r:id="rId21"/>
              </p:custDataLst>
            </p:nvPr>
          </p:nvSpPr>
          <p:spPr>
            <a:xfrm>
              <a:off x="12015" y="3622"/>
              <a:ext cx="960" cy="526"/>
            </a:xfrm>
            <a:prstGeom prst="rect">
              <a:avLst/>
            </a:prstGeom>
            <a:noFill/>
          </p:spPr>
          <p:txBody>
            <a:bodyPr wrap="square" rtlCol="0">
              <a:spAutoFit/>
            </a:bodyPr>
            <a:lstStyle/>
            <a:p>
              <a:r>
                <a:rPr lang="en-US" altLang="zh-CN"/>
                <a:t>size</a:t>
              </a:r>
            </a:p>
          </p:txBody>
        </p:sp>
      </p:grpSp>
      <p:sp>
        <p:nvSpPr>
          <p:cNvPr id="46" name="动作按钮: 第一张 45">
            <a:hlinkClick r:id="rId27" action="ppaction://hlinksldjump"/>
          </p:cNvPr>
          <p:cNvSpPr/>
          <p:nvPr>
            <p:custDataLst>
              <p:tags r:id="rId3"/>
            </p:custDataLst>
          </p:nvPr>
        </p:nvSpPr>
        <p:spPr>
          <a:xfrm>
            <a:off x="11562715" y="1074929"/>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255724" y="71923"/>
            <a:ext cx="4370706" cy="691087"/>
          </a:xfrm>
          <a:prstGeom prst="rect">
            <a:avLst/>
          </a:prstGeom>
          <a:noFill/>
        </p:spPr>
        <p:txBody>
          <a:bodyPr wrap="square" rtlCol="0">
            <a:spAutoFit/>
          </a:bodyPr>
          <a:lstStyle/>
          <a:p>
            <a:pPr>
              <a:lnSpc>
                <a:spcPct val="120000"/>
              </a:lnSpc>
            </a:pPr>
            <a:r>
              <a:rPr lang="zh-CN" sz="3600" dirty="0">
                <a:cs typeface="+mn-ea"/>
                <a:sym typeface="+mn-lt"/>
              </a:rPr>
              <a:t>释放</a:t>
            </a:r>
            <a:r>
              <a:rPr lang="zh-CN" altLang="en-US" sz="3600" dirty="0">
                <a:cs typeface="+mn-ea"/>
                <a:sym typeface="+mn-lt"/>
              </a:rPr>
              <a:t>物理内存页接口</a:t>
            </a:r>
            <a:endParaRPr lang="en-US" altLang="zh-CN" sz="3600" dirty="0">
              <a:cs typeface="+mn-ea"/>
              <a:sym typeface="+mn-lt"/>
            </a:endParaRPr>
          </a:p>
        </p:txBody>
      </p:sp>
      <p:sp>
        <p:nvSpPr>
          <p:cNvPr id="13" name="文本框 1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265092" y="590018"/>
            <a:ext cx="1926908" cy="1106805"/>
          </a:xfrm>
          <a:prstGeom prst="rect">
            <a:avLst/>
          </a:prstGeom>
          <a:noFill/>
        </p:spPr>
        <p:txBody>
          <a:bodyPr wrap="square" rtlCol="0">
            <a:spAutoFit/>
          </a:bodyPr>
          <a:lstStyle/>
          <a:p>
            <a:r>
              <a:rPr lang="en-US" altLang="zh-CN" sz="6600" dirty="0">
                <a:solidFill>
                  <a:schemeClr val="bg1"/>
                </a:solidFill>
                <a:cs typeface="+mn-ea"/>
                <a:sym typeface="+mn-lt"/>
              </a:rPr>
              <a:t>02.</a:t>
            </a:r>
            <a:endParaRPr lang="zh-CN" altLang="en-US" sz="6600" dirty="0">
              <a:solidFill>
                <a:schemeClr val="bg1"/>
              </a:solidFill>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grpSp>
        <p:nvGrpSpPr>
          <p:cNvPr id="3" name="组合 2"/>
          <p:cNvGrpSpPr/>
          <p:nvPr/>
        </p:nvGrpSpPr>
        <p:grpSpPr>
          <a:xfrm>
            <a:off x="306413" y="1120119"/>
            <a:ext cx="6848316" cy="4595495"/>
            <a:chOff x="6116" y="2202"/>
            <a:chExt cx="10785" cy="7237"/>
          </a:xfrm>
        </p:grpSpPr>
        <p:sp>
          <p:nvSpPr>
            <p:cNvPr id="22" name="文本框 2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6116" y="2202"/>
              <a:ext cx="2773" cy="1210"/>
            </a:xfrm>
            <a:prstGeom prst="rect">
              <a:avLst/>
            </a:prstGeom>
            <a:noFill/>
          </p:spPr>
          <p:txBody>
            <a:bodyPr wrap="square" rtlCol="0">
              <a:spAutoFit/>
            </a:bodyPr>
            <a:lstStyle/>
            <a:p>
              <a:r>
                <a:rPr lang="en-US" altLang="zh-CN" sz="4400" dirty="0">
                  <a:solidFill>
                    <a:schemeClr val="tx1"/>
                  </a:solidFill>
                  <a:cs typeface="+mn-ea"/>
                  <a:sym typeface="+mn-lt"/>
                </a:rPr>
                <a:t>01.</a:t>
              </a:r>
            </a:p>
          </p:txBody>
        </p:sp>
        <p:sp>
          <p:nvSpPr>
            <p:cNvPr id="23" name="文本框 2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7798" y="2202"/>
              <a:ext cx="9103" cy="3458"/>
            </a:xfrm>
            <a:prstGeom prst="rect">
              <a:avLst/>
            </a:prstGeom>
            <a:noFill/>
          </p:spPr>
          <p:txBody>
            <a:bodyPr wrap="square" rtlCol="0">
              <a:spAutoFit/>
            </a:bodyPr>
            <a:lstStyle/>
            <a:p>
              <a:r>
                <a:rPr lang="zh-CN" altLang="en-US" sz="3600" dirty="0">
                  <a:cs typeface="+mn-ea"/>
                  <a:sym typeface="+mn-lt"/>
                </a:rPr>
                <a:t>释放物理内存页接口介绍</a:t>
              </a:r>
            </a:p>
            <a:p>
              <a:pPr marL="457200" indent="-457200">
                <a:lnSpc>
                  <a:spcPct val="140000"/>
                </a:lnSpc>
                <a:buFont typeface="Wingdings" panose="05000000000000000000" charset="0"/>
                <a:buChar char="Ø"/>
              </a:pPr>
              <a:r>
                <a:rPr lang="en-US" altLang="zh-CN" sz="2400" dirty="0">
                  <a:cs typeface="+mn-ea"/>
                  <a:sym typeface="+mn-lt"/>
                </a:rPr>
                <a:t>LOS_PhysPagesFreeContiguous</a:t>
              </a:r>
            </a:p>
            <a:p>
              <a:pPr marL="457200" indent="-457200">
                <a:lnSpc>
                  <a:spcPct val="140000"/>
                </a:lnSpc>
                <a:buFont typeface="Wingdings" panose="05000000000000000000" charset="0"/>
                <a:buChar char="Ø"/>
              </a:pPr>
              <a:r>
                <a:rPr lang="en-US" altLang="zh-CN" sz="2400" dirty="0">
                  <a:cs typeface="+mn-ea"/>
                  <a:sym typeface="+mn-lt"/>
                </a:rPr>
                <a:t>LOS_PhysPageFree</a:t>
              </a:r>
            </a:p>
            <a:p>
              <a:pPr marL="457200" indent="-457200">
                <a:lnSpc>
                  <a:spcPct val="140000"/>
                </a:lnSpc>
                <a:buFont typeface="Wingdings" panose="05000000000000000000" charset="0"/>
                <a:buChar char="Ø"/>
              </a:pPr>
              <a:r>
                <a:rPr lang="en-US" altLang="zh-CN" sz="2400" dirty="0">
                  <a:cs typeface="+mn-ea"/>
                  <a:sym typeface="+mn-lt"/>
                </a:rPr>
                <a:t>LOS_PhysPagesFree</a:t>
              </a:r>
            </a:p>
          </p:txBody>
        </p:sp>
        <p:sp>
          <p:nvSpPr>
            <p:cNvPr id="28" name="文本框 27"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6117" y="6075"/>
              <a:ext cx="2773" cy="1210"/>
            </a:xfrm>
            <a:prstGeom prst="rect">
              <a:avLst/>
            </a:prstGeom>
            <a:noFill/>
          </p:spPr>
          <p:txBody>
            <a:bodyPr wrap="square" rtlCol="0">
              <a:spAutoFit/>
            </a:bodyPr>
            <a:lstStyle/>
            <a:p>
              <a:r>
                <a:rPr lang="en-US" altLang="zh-CN" sz="4400" dirty="0">
                  <a:solidFill>
                    <a:schemeClr val="tx1"/>
                  </a:solidFill>
                  <a:cs typeface="+mn-ea"/>
                  <a:sym typeface="+mn-lt"/>
                </a:rPr>
                <a:t>02.</a:t>
              </a:r>
            </a:p>
          </p:txBody>
        </p:sp>
        <p:sp>
          <p:nvSpPr>
            <p:cNvPr id="29" name="文本框 2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7798" y="5981"/>
              <a:ext cx="8908" cy="3458"/>
            </a:xfrm>
            <a:prstGeom prst="rect">
              <a:avLst/>
            </a:prstGeom>
            <a:noFill/>
          </p:spPr>
          <p:txBody>
            <a:bodyPr wrap="square" rtlCol="0">
              <a:spAutoFit/>
            </a:bodyPr>
            <a:lstStyle/>
            <a:p>
              <a:r>
                <a:rPr lang="zh-CN" altLang="en-US" sz="3600" dirty="0">
                  <a:cs typeface="+mn-ea"/>
                  <a:sym typeface="+mn-lt"/>
                </a:rPr>
                <a:t>释放物理内存页接口实现</a:t>
              </a:r>
            </a:p>
            <a:p>
              <a:pPr marL="457200" indent="-457200">
                <a:lnSpc>
                  <a:spcPct val="140000"/>
                </a:lnSpc>
                <a:buFont typeface="Wingdings" panose="05000000000000000000" charset="0"/>
                <a:buChar char="Ø"/>
              </a:pPr>
              <a:r>
                <a:rPr lang="en-US" altLang="zh-CN" sz="2400" dirty="0">
                  <a:cs typeface="+mn-ea"/>
                  <a:sym typeface="+mn-lt"/>
                </a:rPr>
                <a:t>OsVmVaddrToPage</a:t>
              </a:r>
            </a:p>
            <a:p>
              <a:pPr marL="457200" indent="-457200">
                <a:lnSpc>
                  <a:spcPct val="140000"/>
                </a:lnSpc>
                <a:buFont typeface="Wingdings" panose="05000000000000000000" charset="0"/>
                <a:buChar char="Ø"/>
              </a:pPr>
              <a:r>
                <a:rPr lang="en-US" altLang="zh-CN" sz="2400" dirty="0">
                  <a:cs typeface="+mn-ea"/>
                  <a:sym typeface="+mn-lt"/>
                </a:rPr>
                <a:t>OsVmPhysPagesFree</a:t>
              </a:r>
            </a:p>
            <a:p>
              <a:pPr marL="457200" indent="-457200">
                <a:lnSpc>
                  <a:spcPct val="140000"/>
                </a:lnSpc>
                <a:buFont typeface="Wingdings" panose="05000000000000000000" charset="0"/>
                <a:buChar char="Ø"/>
              </a:pPr>
              <a:r>
                <a:rPr lang="en-US" altLang="zh-CN" sz="2400" dirty="0">
                  <a:cs typeface="+mn-ea"/>
                  <a:sym typeface="+mn-lt"/>
                </a:rPr>
                <a:t>OsVmPhysPagesFreeContiguous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0-#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64"/>
                                        </p:tgtEl>
                                      </p:cBhvr>
                                    </p:animEffect>
                                    <p:set>
                                      <p:cBhvr>
                                        <p:cTn id="17" dur="1" fill="hold">
                                          <p:stCondLst>
                                            <p:cond delay="499"/>
                                          </p:stCondLst>
                                        </p:cTn>
                                        <p:tgtEl>
                                          <p:spTgt spid="64"/>
                                        </p:tgtEl>
                                        <p:attrNameLst>
                                          <p:attrName>style.visibility</p:attrName>
                                        </p:attrNameLst>
                                      </p:cBhvr>
                                      <p:to>
                                        <p:strVal val="hidden"/>
                                      </p:to>
                                    </p:set>
                                  </p:childTnLst>
                                </p:cTn>
                              </p:par>
                              <p:par>
                                <p:cTn id="18" presetID="22" presetClass="entr" presetSubtype="4"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lang="zh-CN" altLang="en-US" sz="3200" dirty="0">
                <a:cs typeface="+mn-ea"/>
                <a:sym typeface="+mn-lt"/>
              </a:rPr>
              <a:t>函数LOS_PhysPagesFreeContiguous</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nvSpPr>
        <p:spPr>
          <a:xfrm>
            <a:off x="429895" y="1029335"/>
            <a:ext cx="11449050" cy="768350"/>
          </a:xfrm>
          <a:prstGeom prst="rect">
            <a:avLst/>
          </a:prstGeom>
          <a:noFill/>
        </p:spPr>
        <p:txBody>
          <a:bodyPr wrap="square" rtlCol="0" anchor="t">
            <a:spAutoFit/>
            <a:scene3d>
              <a:camera prst="orthographicFront"/>
              <a:lightRig rig="threePt" dir="t"/>
            </a:scene3d>
          </a:bodyPr>
          <a:lstStyle/>
          <a:p>
            <a:pPr>
              <a:lnSpc>
                <a:spcPct val="110000"/>
              </a:lnSpc>
            </a:pPr>
            <a:r>
              <a:rPr lang="zh-CN" sz="2000">
                <a:solidFill>
                  <a:schemeClr val="tx1"/>
                </a:solidFill>
                <a:effectLst>
                  <a:outerShdw blurRad="38100" dist="19050" dir="2700000" algn="tl" rotWithShape="0">
                    <a:schemeClr val="dk1">
                      <a:alpha val="40000"/>
                    </a:schemeClr>
                  </a:outerShdw>
                </a:effectLst>
              </a:rPr>
              <a:t>释放指定页数地址连续的物理内存。</a:t>
            </a:r>
            <a:r>
              <a:rPr sz="2000">
                <a:solidFill>
                  <a:schemeClr val="tx1"/>
                </a:solidFill>
                <a:effectLst>
                  <a:outerShdw blurRad="38100" dist="19050" dir="2700000" algn="tl" rotWithShape="0">
                    <a:schemeClr val="dk1">
                      <a:alpha val="40000"/>
                    </a:schemeClr>
                  </a:outerShdw>
                </a:effectLst>
              </a:rPr>
              <a:t>传入参数为要释放物理页对应的内核虚拟地址空间中的虚拟内存地址和内存页数目。</a:t>
            </a:r>
          </a:p>
        </p:txBody>
      </p:sp>
      <p:pic>
        <p:nvPicPr>
          <p:cNvPr id="3" name="图片 2"/>
          <p:cNvPicPr>
            <a:picLocks noChangeAspect="1"/>
          </p:cNvPicPr>
          <p:nvPr>
            <p:custDataLst>
              <p:tags r:id="rId1"/>
            </p:custDataLst>
          </p:nvPr>
        </p:nvPicPr>
        <p:blipFill>
          <a:blip r:embed="rId5"/>
          <a:stretch>
            <a:fillRect/>
          </a:stretch>
        </p:blipFill>
        <p:spPr>
          <a:xfrm>
            <a:off x="429895" y="1918335"/>
            <a:ext cx="6438900" cy="3790950"/>
          </a:xfrm>
          <a:prstGeom prst="rect">
            <a:avLst/>
          </a:prstGeom>
        </p:spPr>
      </p:pic>
      <p:sp>
        <p:nvSpPr>
          <p:cNvPr id="3075" name="副标题 3074"/>
          <p:cNvSpPr txBox="1">
            <a:spLocks noGrp="1"/>
          </p:cNvSpPr>
          <p:nvPr>
            <p:ph type="subTitle" idx="4294967295"/>
          </p:nvPr>
        </p:nvSpPr>
        <p:spPr>
          <a:xfrm>
            <a:off x="6357938" y="1917700"/>
            <a:ext cx="5834062" cy="769938"/>
          </a:xfrm>
          <a:solidFill>
            <a:srgbClr val="8A94CD"/>
          </a:solidFill>
        </p:spPr>
        <p:txBody>
          <a:bodyPr wrap="square" rtlCol="0" anchor="t">
            <a:noAutofit/>
            <a:scene3d>
              <a:camera prst="orthographicFront"/>
              <a:lightRig rig="threePt" dir="t"/>
            </a:scene3d>
          </a:bodyPr>
          <a:lstStyle/>
          <a:p>
            <a:pPr marL="0" lvl="0" algn="l">
              <a:lnSpc>
                <a:spcPct val="100000"/>
              </a:lnSpc>
              <a:buClrTx/>
              <a:buSzTx/>
              <a:buFontTx/>
              <a:buNone/>
            </a:pPr>
            <a:r>
              <a:rPr lang="zh-CN" altLang="en-US" sz="1600">
                <a:effectLst>
                  <a:outerShdw blurRad="38100" dist="19050" dir="2700000" algn="tl" rotWithShape="0">
                    <a:schemeClr val="dk1">
                      <a:alpha val="40000"/>
                    </a:schemeClr>
                  </a:outerShdw>
                </a:effectLst>
                <a:sym typeface="+mn-ea"/>
              </a:rPr>
              <a:t>ptr：要释放物理页对应的内核虚拟地址空间中的虚拟内存地址</a:t>
            </a:r>
          </a:p>
          <a:p>
            <a:pPr marL="0" lvl="0" algn="l">
              <a:lnSpc>
                <a:spcPct val="100000"/>
              </a:lnSpc>
              <a:buClrTx/>
              <a:buSzTx/>
              <a:buFontTx/>
              <a:buNone/>
            </a:pPr>
            <a:r>
              <a:rPr lang="zh-CN" altLang="en-US" sz="1600">
                <a:effectLst>
                  <a:outerShdw blurRad="38100" dist="19050" dir="2700000" algn="tl" rotWithShape="0">
                    <a:schemeClr val="dk1">
                      <a:alpha val="40000"/>
                    </a:schemeClr>
                  </a:outerShdw>
                </a:effectLst>
                <a:sym typeface="+mn-ea"/>
              </a:rPr>
              <a:t>nPages：内存页数目</a:t>
            </a:r>
          </a:p>
        </p:txBody>
      </p:sp>
      <p:sp>
        <p:nvSpPr>
          <p:cNvPr id="19" name="五角星 18">
            <a:hlinkClick r:id="rId6" action="ppaction://hlinksldjump"/>
          </p:cNvPr>
          <p:cNvSpPr/>
          <p:nvPr>
            <p:custDataLst>
              <p:tags r:id="rId2"/>
            </p:custDataLst>
          </p:nvPr>
        </p:nvSpPr>
        <p:spPr>
          <a:xfrm>
            <a:off x="360045" y="3488690"/>
            <a:ext cx="311150" cy="2540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lang="zh-CN" altLang="en-US" sz="3200" dirty="0">
                <a:cs typeface="+mn-ea"/>
                <a:sym typeface="+mn-lt"/>
              </a:rPr>
              <a:t>函数LOS_PhysPageFree</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2" name="文本框 11"/>
          <p:cNvSpPr txBox="1"/>
          <p:nvPr/>
        </p:nvSpPr>
        <p:spPr>
          <a:xfrm>
            <a:off x="429895" y="1060450"/>
            <a:ext cx="10827385" cy="429895"/>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用于释放一个物理内存页，传入参数为要释放的物理页对应的物理页结构体地址。</a:t>
            </a:r>
          </a:p>
        </p:txBody>
      </p:sp>
      <p:pic>
        <p:nvPicPr>
          <p:cNvPr id="18" name="图片 17"/>
          <p:cNvPicPr>
            <a:picLocks noChangeAspect="1"/>
          </p:cNvPicPr>
          <p:nvPr>
            <p:custDataLst>
              <p:tags r:id="rId1"/>
            </p:custDataLst>
          </p:nvPr>
        </p:nvPicPr>
        <p:blipFill>
          <a:blip r:embed="rId4"/>
          <a:stretch>
            <a:fillRect/>
          </a:stretch>
        </p:blipFill>
        <p:spPr>
          <a:xfrm>
            <a:off x="429895" y="1732280"/>
            <a:ext cx="9697085" cy="37306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lang="zh-CN" altLang="en-US" sz="3200" dirty="0">
                <a:cs typeface="+mn-ea"/>
                <a:sym typeface="+mn-lt"/>
              </a:rPr>
              <a:t>函数LOS_PhysPagesFree</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01.3</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1052400"/>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释放双链表中的所有节点内存,本质是回归到伙伴orderlist中</a:t>
            </a:r>
          </a:p>
        </p:txBody>
      </p:sp>
      <p:pic>
        <p:nvPicPr>
          <p:cNvPr id="3" name="图片 2"/>
          <p:cNvPicPr>
            <a:picLocks noChangeAspect="1"/>
          </p:cNvPicPr>
          <p:nvPr>
            <p:custDataLst>
              <p:tags r:id="rId2"/>
            </p:custDataLst>
          </p:nvPr>
        </p:nvPicPr>
        <p:blipFill>
          <a:blip r:embed="rId5"/>
          <a:stretch>
            <a:fillRect/>
          </a:stretch>
        </p:blipFill>
        <p:spPr>
          <a:xfrm>
            <a:off x="429895" y="1853565"/>
            <a:ext cx="8585835" cy="43903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lang="zh-CN" altLang="en-US" sz="3200" dirty="0">
                <a:cs typeface="+mn-ea"/>
                <a:sym typeface="+mn-lt"/>
              </a:rPr>
              <a:t>函数LOS_PhysPagesFreeContiguous</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8" name="文本框 7"/>
          <p:cNvSpPr txBox="1"/>
          <p:nvPr>
            <p:custDataLst>
              <p:tags r:id="rId1"/>
            </p:custDataLst>
          </p:nvPr>
        </p:nvSpPr>
        <p:spPr>
          <a:xfrm>
            <a:off x="429895" y="1080770"/>
            <a:ext cx="9929495" cy="429895"/>
          </a:xfrm>
          <a:prstGeom prst="rect">
            <a:avLst/>
          </a:prstGeom>
          <a:noFill/>
        </p:spPr>
        <p:txBody>
          <a:bodyPr wrap="square" rtlCol="0" anchor="t">
            <a:spAutoFit/>
          </a:bodyPr>
          <a:lstStyle/>
          <a:p>
            <a:pPr>
              <a:lnSpc>
                <a:spcPct val="110000"/>
              </a:lnSpc>
            </a:pPr>
            <a:r>
              <a:rPr sz="2000">
                <a:effectLst>
                  <a:outerShdw blurRad="38100" dist="19050" dir="2700000" algn="tl" rotWithShape="0">
                    <a:schemeClr val="dk1">
                      <a:alpha val="40000"/>
                    </a:schemeClr>
                  </a:outerShdw>
                </a:effectLst>
                <a:sym typeface="+mn-ea"/>
              </a:rPr>
              <a:t>用于释放指定数量的连续物理内存页。</a:t>
            </a:r>
            <a:endParaRPr lang="zh-CN" altLang="en-US" sz="2000">
              <a:effectLst>
                <a:outerShdw blurRad="38100" dist="19050" dir="2700000" algn="tl" rotWithShape="0">
                  <a:schemeClr val="dk1">
                    <a:alpha val="40000"/>
                  </a:schemeClr>
                </a:outerShdw>
              </a:effectLst>
              <a:sym typeface="+mn-ea"/>
            </a:endParaRPr>
          </a:p>
        </p:txBody>
      </p:sp>
      <p:pic>
        <p:nvPicPr>
          <p:cNvPr id="9" name="图片 8"/>
          <p:cNvPicPr>
            <a:picLocks noChangeAspect="1"/>
          </p:cNvPicPr>
          <p:nvPr>
            <p:custDataLst>
              <p:tags r:id="rId2"/>
            </p:custDataLst>
          </p:nvPr>
        </p:nvPicPr>
        <p:blipFill>
          <a:blip r:embed="rId6"/>
          <a:stretch>
            <a:fillRect/>
          </a:stretch>
        </p:blipFill>
        <p:spPr>
          <a:xfrm>
            <a:off x="429895" y="1772920"/>
            <a:ext cx="6791325" cy="4219575"/>
          </a:xfrm>
          <a:prstGeom prst="rect">
            <a:avLst/>
          </a:prstGeom>
        </p:spPr>
      </p:pic>
      <p:pic>
        <p:nvPicPr>
          <p:cNvPr id="10" name="图片 9"/>
          <p:cNvPicPr>
            <a:picLocks noChangeAspect="1"/>
          </p:cNvPicPr>
          <p:nvPr>
            <p:custDataLst>
              <p:tags r:id="rId3"/>
            </p:custDataLst>
          </p:nvPr>
        </p:nvPicPr>
        <p:blipFill>
          <a:blip r:embed="rId7"/>
          <a:stretch>
            <a:fillRect/>
          </a:stretch>
        </p:blipFill>
        <p:spPr>
          <a:xfrm>
            <a:off x="7197725" y="1452245"/>
            <a:ext cx="4994275" cy="46716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lang="zh-CN" altLang="en-US" sz="3200" dirty="0">
                <a:cs typeface="+mn-ea"/>
                <a:sym typeface="+mn-lt"/>
              </a:rPr>
              <a:t>函数OsVmPhysPagesFree</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02.3</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926670"/>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释放内存页到对应的空闲内存页链表。</a:t>
            </a:r>
          </a:p>
        </p:txBody>
      </p:sp>
      <p:pic>
        <p:nvPicPr>
          <p:cNvPr id="5" name="图片 4"/>
          <p:cNvPicPr>
            <a:picLocks noChangeAspect="1"/>
          </p:cNvPicPr>
          <p:nvPr>
            <p:custDataLst>
              <p:tags r:id="rId2"/>
            </p:custDataLst>
          </p:nvPr>
        </p:nvPicPr>
        <p:blipFill>
          <a:blip r:embed="rId8"/>
          <a:stretch>
            <a:fillRect/>
          </a:stretch>
        </p:blipFill>
        <p:spPr>
          <a:xfrm>
            <a:off x="429895" y="1593215"/>
            <a:ext cx="10363200" cy="4086225"/>
          </a:xfrm>
          <a:prstGeom prst="rect">
            <a:avLst/>
          </a:prstGeom>
        </p:spPr>
      </p:pic>
      <p:pic>
        <p:nvPicPr>
          <p:cNvPr id="3" name="图片 2"/>
          <p:cNvPicPr>
            <a:picLocks noChangeAspect="1"/>
          </p:cNvPicPr>
          <p:nvPr>
            <p:custDataLst>
              <p:tags r:id="rId3"/>
            </p:custDataLst>
          </p:nvPr>
        </p:nvPicPr>
        <p:blipFill>
          <a:blip r:embed="rId9"/>
          <a:srcRect l="2886" r="8975"/>
          <a:stretch>
            <a:fillRect/>
          </a:stretch>
        </p:blipFill>
        <p:spPr>
          <a:xfrm>
            <a:off x="8317547" y="879580"/>
            <a:ext cx="3822020" cy="5328067"/>
          </a:xfrm>
          <a:prstGeom prst="rect">
            <a:avLst/>
          </a:prstGeom>
        </p:spPr>
      </p:pic>
      <p:sp>
        <p:nvSpPr>
          <p:cNvPr id="32" name="动作按钮: 前进或下一项 31">
            <a:hlinkClick r:id="rId10" action="ppaction://hlinksldjump"/>
          </p:cNvPr>
          <p:cNvSpPr/>
          <p:nvPr>
            <p:custDataLst>
              <p:tags r:id="rId4"/>
            </p:custDataLst>
          </p:nvPr>
        </p:nvSpPr>
        <p:spPr>
          <a:xfrm>
            <a:off x="7508694" y="1051379"/>
            <a:ext cx="345440" cy="36576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5"/>
            </p:custDataLst>
          </p:nvPr>
        </p:nvSpPr>
        <p:spPr>
          <a:xfrm>
            <a:off x="429895" y="5992700"/>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lang="en-US" sz="2000">
                <a:solidFill>
                  <a:schemeClr val="tx1"/>
                </a:solidFill>
                <a:effectLst>
                  <a:outerShdw blurRad="38100" dist="19050" dir="2700000" algn="tl" rotWithShape="0">
                    <a:schemeClr val="dk1">
                      <a:alpha val="40000"/>
                    </a:schemeClr>
                  </a:outerShdw>
                </a:effectLst>
              </a:rPr>
              <a:t>xxxx1000000</a:t>
            </a:r>
            <a:r>
              <a:rPr lang="zh-CN" altLang="en-US" sz="2000">
                <a:solidFill>
                  <a:schemeClr val="tx1"/>
                </a:solidFill>
                <a:effectLst>
                  <a:outerShdw blurRad="38100" dist="19050" dir="2700000" algn="tl" rotWithShape="0">
                    <a:schemeClr val="dk1">
                      <a:alpha val="40000"/>
                    </a:schemeClr>
                  </a:outerShdw>
                </a:effectLst>
              </a:rPr>
              <a:t>与</a:t>
            </a:r>
            <a:r>
              <a:rPr lang="en-US" altLang="zh-CN" sz="2000">
                <a:solidFill>
                  <a:schemeClr val="tx1"/>
                </a:solidFill>
                <a:effectLst>
                  <a:outerShdw blurRad="38100" dist="19050" dir="2700000" algn="tl" rotWithShape="0">
                    <a:schemeClr val="dk1">
                      <a:alpha val="40000"/>
                    </a:schemeClr>
                  </a:outerShdw>
                </a:effectLst>
              </a:rPr>
              <a:t>xxxx0000000</a:t>
            </a:r>
            <a:r>
              <a:rPr lang="zh-CN" altLang="en-US" sz="2000">
                <a:solidFill>
                  <a:schemeClr val="tx1"/>
                </a:solidFill>
                <a:effectLst>
                  <a:outerShdw blurRad="38100" dist="19050" dir="2700000" algn="tl" rotWithShape="0">
                    <a:schemeClr val="dk1">
                      <a:alpha val="40000"/>
                    </a:schemeClr>
                  </a:outerShdw>
                </a:effectLst>
              </a:rPr>
              <a:t>是尺寸为</a:t>
            </a:r>
            <a:r>
              <a:rPr lang="en-US" altLang="zh-CN" sz="2000">
                <a:solidFill>
                  <a:schemeClr val="tx1"/>
                </a:solidFill>
                <a:effectLst>
                  <a:outerShdw blurRad="38100" dist="19050" dir="2700000" algn="tl" rotWithShape="0">
                    <a:schemeClr val="dk1">
                      <a:alpha val="40000"/>
                    </a:schemeClr>
                  </a:outerShdw>
                </a:effectLst>
              </a:rPr>
              <a:t>64</a:t>
            </a:r>
            <a:r>
              <a:rPr lang="zh-CN" altLang="en-US" sz="2000">
                <a:solidFill>
                  <a:schemeClr val="tx1"/>
                </a:solidFill>
                <a:effectLst>
                  <a:outerShdw blurRad="38100" dist="19050" dir="2700000" algn="tl" rotWithShape="0">
                    <a:schemeClr val="dk1">
                      <a:alpha val="40000"/>
                    </a:schemeClr>
                  </a:outerShdw>
                </a:effectLst>
              </a:rPr>
              <a:t>字节的伙伴内存块</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lang="zh-CN" altLang="en-US" sz="3200" dirty="0">
                <a:cs typeface="+mn-ea"/>
                <a:sym typeface="+mn-lt"/>
              </a:rPr>
              <a:t>函数OsVmVaddrToPage</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1187020"/>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通过虚拟地址找映射的物理页框。</a:t>
            </a:r>
          </a:p>
        </p:txBody>
      </p:sp>
      <p:pic>
        <p:nvPicPr>
          <p:cNvPr id="3" name="图片 2"/>
          <p:cNvPicPr>
            <a:picLocks noChangeAspect="1"/>
          </p:cNvPicPr>
          <p:nvPr>
            <p:custDataLst>
              <p:tags r:id="rId2"/>
            </p:custDataLst>
          </p:nvPr>
        </p:nvPicPr>
        <p:blipFill>
          <a:blip r:embed="rId6"/>
          <a:stretch>
            <a:fillRect/>
          </a:stretch>
        </p:blipFill>
        <p:spPr>
          <a:xfrm>
            <a:off x="429895" y="1824355"/>
            <a:ext cx="11025505" cy="2886710"/>
          </a:xfrm>
          <a:prstGeom prst="rect">
            <a:avLst/>
          </a:prstGeom>
        </p:spPr>
      </p:pic>
      <p:sp>
        <p:nvSpPr>
          <p:cNvPr id="46" name="动作按钮: 第一张 45">
            <a:hlinkClick r:id="rId7" action="ppaction://hlinksldjump"/>
          </p:cNvPr>
          <p:cNvSpPr/>
          <p:nvPr>
            <p:custDataLst>
              <p:tags r:id="rId3"/>
            </p:custDataLst>
          </p:nvPr>
        </p:nvSpPr>
        <p:spPr>
          <a:xfrm>
            <a:off x="11020697" y="1187020"/>
            <a:ext cx="538480" cy="4572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0"/>
          <p:cNvSpPr/>
          <p:nvPr/>
        </p:nvSpPr>
        <p:spPr>
          <a:xfrm>
            <a:off x="4991511" y="1791138"/>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sz="2400" dirty="0"/>
          </a:p>
        </p:txBody>
      </p:sp>
      <p:sp>
        <p:nvSpPr>
          <p:cNvPr id="28" name="TextBox 11"/>
          <p:cNvSpPr txBox="1"/>
          <p:nvPr/>
        </p:nvSpPr>
        <p:spPr>
          <a:xfrm>
            <a:off x="5071241" y="1848692"/>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4267" dirty="0">
                <a:solidFill>
                  <a:schemeClr val="bg1"/>
                </a:solidFill>
                <a:latin typeface="Arial Black"/>
              </a:rPr>
              <a:t>01</a:t>
            </a:r>
            <a:endParaRPr lang="zh-CN" altLang="en-US" sz="2667" dirty="0">
              <a:solidFill>
                <a:schemeClr val="bg1"/>
              </a:solidFill>
              <a:latin typeface="Arial Black"/>
            </a:endParaRPr>
          </a:p>
        </p:txBody>
      </p:sp>
      <p:sp>
        <p:nvSpPr>
          <p:cNvPr id="30" name="Rectangle 18"/>
          <p:cNvSpPr/>
          <p:nvPr/>
        </p:nvSpPr>
        <p:spPr>
          <a:xfrm>
            <a:off x="6327491" y="1791137"/>
            <a:ext cx="5269870" cy="891759"/>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ltLang="en-US" sz="2400"/>
          </a:p>
        </p:txBody>
      </p:sp>
      <p:sp>
        <p:nvSpPr>
          <p:cNvPr id="31" name="TextBox 19"/>
          <p:cNvSpPr txBox="1"/>
          <p:nvPr/>
        </p:nvSpPr>
        <p:spPr>
          <a:xfrm>
            <a:off x="6395625" y="1899924"/>
            <a:ext cx="5138408"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3733" b="1" dirty="0">
                <a:solidFill>
                  <a:schemeClr val="bg1"/>
                </a:solidFill>
                <a:latin typeface="微软雅黑"/>
                <a:ea typeface="微软雅黑"/>
              </a:rPr>
              <a:t>物理内存结构体介绍</a:t>
            </a:r>
          </a:p>
        </p:txBody>
      </p:sp>
      <p:sp>
        <p:nvSpPr>
          <p:cNvPr id="32" name="Rectangle 24"/>
          <p:cNvSpPr/>
          <p:nvPr/>
        </p:nvSpPr>
        <p:spPr>
          <a:xfrm>
            <a:off x="4998976" y="3133899"/>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p>
        </p:txBody>
      </p:sp>
      <p:sp>
        <p:nvSpPr>
          <p:cNvPr id="33" name="TextBox 25"/>
          <p:cNvSpPr txBox="1"/>
          <p:nvPr/>
        </p:nvSpPr>
        <p:spPr>
          <a:xfrm>
            <a:off x="5051659" y="3199447"/>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4267" dirty="0">
                <a:solidFill>
                  <a:schemeClr val="bg1"/>
                </a:solidFill>
                <a:latin typeface="Arial Black"/>
              </a:rPr>
              <a:t>02</a:t>
            </a:r>
            <a:endParaRPr lang="zh-CN" altLang="en-US" sz="2667" dirty="0">
              <a:solidFill>
                <a:schemeClr val="bg1"/>
              </a:solidFill>
              <a:latin typeface="Arial Black"/>
            </a:endParaRPr>
          </a:p>
        </p:txBody>
      </p:sp>
      <p:sp>
        <p:nvSpPr>
          <p:cNvPr id="35" name="Rectangle 26"/>
          <p:cNvSpPr/>
          <p:nvPr/>
        </p:nvSpPr>
        <p:spPr>
          <a:xfrm>
            <a:off x="6349364" y="3125838"/>
            <a:ext cx="5247997"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p>
        </p:txBody>
      </p:sp>
      <p:sp>
        <p:nvSpPr>
          <p:cNvPr id="37" name="TextBox 27"/>
          <p:cNvSpPr txBox="1"/>
          <p:nvPr/>
        </p:nvSpPr>
        <p:spPr>
          <a:xfrm>
            <a:off x="6375292" y="3191638"/>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3733" b="1" dirty="0">
                <a:solidFill>
                  <a:schemeClr val="bg1"/>
                </a:solidFill>
                <a:latin typeface="微软雅黑"/>
                <a:ea typeface="微软雅黑"/>
              </a:rPr>
              <a:t>物理内存管理模块初化</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5030742" y="4495999"/>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p>
        </p:txBody>
      </p:sp>
      <p:sp>
        <p:nvSpPr>
          <p:cNvPr id="42" name="TextBox 25"/>
          <p:cNvSpPr txBox="1"/>
          <p:nvPr/>
        </p:nvSpPr>
        <p:spPr>
          <a:xfrm>
            <a:off x="5084356" y="4585503"/>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4267" dirty="0">
                <a:solidFill>
                  <a:schemeClr val="bg1"/>
                </a:solidFill>
                <a:latin typeface="Arial Black"/>
              </a:rPr>
              <a:t>03</a:t>
            </a:r>
            <a:endParaRPr lang="zh-CN" altLang="en-US" sz="2667" dirty="0">
              <a:solidFill>
                <a:schemeClr val="bg1"/>
              </a:solidFill>
              <a:latin typeface="Arial Black"/>
            </a:endParaRPr>
          </a:p>
        </p:txBody>
      </p:sp>
      <p:sp>
        <p:nvSpPr>
          <p:cNvPr id="44" name="Rectangle 26"/>
          <p:cNvSpPr/>
          <p:nvPr/>
        </p:nvSpPr>
        <p:spPr>
          <a:xfrm>
            <a:off x="6349365" y="4501617"/>
            <a:ext cx="5269870"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p>
        </p:txBody>
      </p:sp>
      <p:sp>
        <p:nvSpPr>
          <p:cNvPr id="46" name="TextBox 27"/>
          <p:cNvSpPr txBox="1"/>
          <p:nvPr/>
        </p:nvSpPr>
        <p:spPr>
          <a:xfrm>
            <a:off x="6395625" y="462660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r>
              <a:rPr lang="zh-CN" altLang="en-US" sz="3733" b="1" dirty="0">
                <a:solidFill>
                  <a:srgbClr val="FFFFFF"/>
                </a:solidFill>
                <a:latin typeface="微软雅黑"/>
                <a:ea typeface="微软雅黑"/>
              </a:rPr>
              <a:t>物理内存管理模块接口</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39495" y="1964690"/>
            <a:ext cx="7054034" cy="1090298"/>
          </a:xfrm>
          <a:prstGeom prst="rect">
            <a:avLst/>
          </a:prstGeom>
          <a:noFill/>
        </p:spPr>
        <p:txBody>
          <a:bodyPr wrap="square" rtlCol="0">
            <a:spAutoFit/>
          </a:bodyPr>
          <a:lstStyle/>
          <a:p>
            <a:pPr>
              <a:lnSpc>
                <a:spcPct val="120000"/>
              </a:lnSpc>
            </a:pPr>
            <a:r>
              <a:rPr lang="zh-CN" sz="6000" dirty="0">
                <a:cs typeface="+mn-ea"/>
                <a:sym typeface="+mn-lt"/>
              </a:rPr>
              <a:t>查询</a:t>
            </a:r>
            <a:r>
              <a:rPr lang="zh-CN" altLang="en-US" sz="6000" dirty="0">
                <a:cs typeface="+mn-ea"/>
                <a:sym typeface="+mn-lt"/>
              </a:rPr>
              <a:t>物理页地址接口</a:t>
            </a:r>
            <a:endParaRPr lang="en-US" altLang="zh-CN" sz="6000" dirty="0">
              <a:cs typeface="+mn-ea"/>
              <a:sym typeface="+mn-lt"/>
            </a:endParaRPr>
          </a:p>
        </p:txBody>
      </p:sp>
      <p:sp>
        <p:nvSpPr>
          <p:cNvPr id="13" name="文本框 1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265092" y="590018"/>
            <a:ext cx="1926908" cy="1106805"/>
          </a:xfrm>
          <a:prstGeom prst="rect">
            <a:avLst/>
          </a:prstGeom>
          <a:noFill/>
        </p:spPr>
        <p:txBody>
          <a:bodyPr wrap="square" rtlCol="0">
            <a:spAutoFit/>
          </a:bodyPr>
          <a:lstStyle/>
          <a:p>
            <a:r>
              <a:rPr lang="en-US" altLang="zh-CN" sz="6600" dirty="0">
                <a:solidFill>
                  <a:schemeClr val="bg1"/>
                </a:solidFill>
                <a:cs typeface="+mn-ea"/>
                <a:sym typeface="+mn-lt"/>
              </a:rPr>
              <a:t>03.</a:t>
            </a:r>
            <a:endParaRPr lang="zh-CN" altLang="en-US" sz="6600" dirty="0">
              <a:solidFill>
                <a:schemeClr val="bg1"/>
              </a:solidFill>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0-#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882559" y="162632"/>
            <a:ext cx="9571990" cy="583565"/>
          </a:xfrm>
          <a:prstGeom prst="rect">
            <a:avLst/>
          </a:prstGeom>
          <a:noFill/>
        </p:spPr>
        <p:txBody>
          <a:bodyPr wrap="square" rtlCol="0">
            <a:spAutoFit/>
          </a:bodyPr>
          <a:lstStyle/>
          <a:p>
            <a:r>
              <a:rPr lang="zh-CN" altLang="en-US" sz="3200" dirty="0">
                <a:cs typeface="+mn-ea"/>
                <a:sym typeface="+mn-lt"/>
              </a:rPr>
              <a:t>函数LOS_VmPageGet</a:t>
            </a:r>
            <a:r>
              <a:rPr lang="en-US" altLang="zh-CN" sz="3200" dirty="0">
                <a:cs typeface="+mn-ea"/>
                <a:sym typeface="+mn-lt"/>
              </a:rPr>
              <a:t> &amp; </a:t>
            </a:r>
            <a:r>
              <a:rPr lang="zh-CN" altLang="en-US" sz="3200" dirty="0">
                <a:cs typeface="+mn-ea"/>
                <a:sym typeface="+mn-ea"/>
              </a:rPr>
              <a:t>OsVmPhysToPage</a:t>
            </a:r>
            <a:endParaRPr lang="zh-CN" altLang="en-US" sz="3200" dirty="0">
              <a:cs typeface="+mn-ea"/>
              <a:sym typeface="+mn-lt"/>
            </a:endParaRP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223118" y="161422"/>
            <a:ext cx="1110918" cy="584775"/>
          </a:xfrm>
          <a:prstGeom prst="rect">
            <a:avLst/>
          </a:prstGeom>
          <a:noFill/>
        </p:spPr>
        <p:txBody>
          <a:bodyPr wrap="square" rtlCol="0">
            <a:spAutoFit/>
          </a:bodyPr>
          <a:lstStyle/>
          <a:p>
            <a:r>
              <a:rPr lang="en-US" altLang="zh-CN" sz="3200" dirty="0">
                <a:cs typeface="+mn-ea"/>
                <a:sym typeface="+mn-lt"/>
              </a:rPr>
              <a:t>01.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900000"/>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lang="zh-CN" sz="2000">
                <a:solidFill>
                  <a:schemeClr val="tx1"/>
                </a:solidFill>
                <a:effectLst>
                  <a:outerShdw blurRad="38100" dist="19050" dir="2700000" algn="tl" rotWithShape="0">
                    <a:schemeClr val="dk1">
                      <a:alpha val="40000"/>
                    </a:schemeClr>
                  </a:outerShdw>
                </a:effectLst>
              </a:rPr>
              <a:t>函数</a:t>
            </a:r>
            <a:r>
              <a:rPr sz="2000">
                <a:solidFill>
                  <a:schemeClr val="tx1"/>
                </a:solidFill>
                <a:effectLst>
                  <a:outerShdw blurRad="38100" dist="19050" dir="2700000" algn="tl" rotWithShape="0">
                    <a:schemeClr val="dk1">
                      <a:alpha val="40000"/>
                    </a:schemeClr>
                  </a:outerShdw>
                </a:effectLst>
              </a:rPr>
              <a:t>LOS_VmPageGet</a:t>
            </a:r>
            <a:r>
              <a:rPr lang="zh-CN" sz="2000">
                <a:solidFill>
                  <a:schemeClr val="tx1"/>
                </a:solidFill>
                <a:effectLst>
                  <a:outerShdw blurRad="38100" dist="19050" dir="2700000" algn="tl" rotWithShape="0">
                    <a:schemeClr val="dk1">
                      <a:alpha val="40000"/>
                    </a:schemeClr>
                  </a:outerShdw>
                </a:effectLst>
              </a:rPr>
              <a:t>：</a:t>
            </a:r>
            <a:r>
              <a:rPr sz="2000">
                <a:solidFill>
                  <a:schemeClr val="tx1"/>
                </a:solidFill>
                <a:effectLst>
                  <a:outerShdw blurRad="38100" dist="19050" dir="2700000" algn="tl" rotWithShape="0">
                    <a:schemeClr val="dk1">
                      <a:alpha val="40000"/>
                    </a:schemeClr>
                  </a:outerShdw>
                </a:effectLst>
              </a:rPr>
              <a:t>用于根据物理内存地址参数计算对应的物理内存页结构体地址。</a:t>
            </a:r>
          </a:p>
        </p:txBody>
      </p:sp>
      <p:sp>
        <p:nvSpPr>
          <p:cNvPr id="8" name="文本框 7"/>
          <p:cNvSpPr txBox="1"/>
          <p:nvPr>
            <p:custDataLst>
              <p:tags r:id="rId2"/>
            </p:custDataLst>
          </p:nvPr>
        </p:nvSpPr>
        <p:spPr>
          <a:xfrm>
            <a:off x="429895" y="4098925"/>
            <a:ext cx="7691755" cy="368300"/>
          </a:xfrm>
          <a:prstGeom prst="rect">
            <a:avLst/>
          </a:prstGeom>
          <a:noFill/>
        </p:spPr>
        <p:txBody>
          <a:bodyPr wrap="square" rtlCol="0" anchor="t">
            <a:spAutoFit/>
            <a:scene3d>
              <a:camera prst="orthographicFront"/>
              <a:lightRig rig="threePt" dir="t"/>
            </a:scene3d>
          </a:bodyPr>
          <a:lstStyle/>
          <a:p>
            <a:pPr lvl="0" algn="l">
              <a:lnSpc>
                <a:spcPct val="110000"/>
              </a:lnSpc>
              <a:buClrTx/>
              <a:buSzTx/>
              <a:buFontTx/>
            </a:pPr>
            <a:r>
              <a:rPr lang="zh-CN" sz="2000">
                <a:effectLst>
                  <a:outerShdw blurRad="38100" dist="19050" dir="2700000" algn="tl" rotWithShape="0">
                    <a:schemeClr val="dk1">
                      <a:alpha val="40000"/>
                    </a:schemeClr>
                  </a:outerShdw>
                </a:effectLst>
                <a:sym typeface="+mn-ea"/>
              </a:rPr>
              <a:t>函数OsVmPhysToPage：通过物理地址获取所属参数段的物理页框</a:t>
            </a:r>
          </a:p>
        </p:txBody>
      </p:sp>
      <p:pic>
        <p:nvPicPr>
          <p:cNvPr id="3" name="图片 2"/>
          <p:cNvPicPr>
            <a:picLocks noChangeAspect="1"/>
          </p:cNvPicPr>
          <p:nvPr>
            <p:custDataLst>
              <p:tags r:id="rId3"/>
            </p:custDataLst>
          </p:nvPr>
        </p:nvPicPr>
        <p:blipFill>
          <a:blip r:embed="rId7"/>
          <a:stretch>
            <a:fillRect/>
          </a:stretch>
        </p:blipFill>
        <p:spPr>
          <a:xfrm>
            <a:off x="429895" y="1410970"/>
            <a:ext cx="6677025" cy="2466975"/>
          </a:xfrm>
          <a:prstGeom prst="rect">
            <a:avLst/>
          </a:prstGeom>
        </p:spPr>
      </p:pic>
      <p:pic>
        <p:nvPicPr>
          <p:cNvPr id="14" name="图片 13"/>
          <p:cNvPicPr>
            <a:picLocks noChangeAspect="1"/>
          </p:cNvPicPr>
          <p:nvPr>
            <p:custDataLst>
              <p:tags r:id="rId4"/>
            </p:custDataLst>
          </p:nvPr>
        </p:nvPicPr>
        <p:blipFill>
          <a:blip r:embed="rId8"/>
          <a:stretch>
            <a:fillRect/>
          </a:stretch>
        </p:blipFill>
        <p:spPr>
          <a:xfrm>
            <a:off x="429895" y="4545330"/>
            <a:ext cx="4955540" cy="22866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5448300" cy="583565"/>
          </a:xfrm>
          <a:prstGeom prst="rect">
            <a:avLst/>
          </a:prstGeom>
          <a:noFill/>
        </p:spPr>
        <p:txBody>
          <a:bodyPr wrap="square" rtlCol="0">
            <a:spAutoFit/>
          </a:bodyPr>
          <a:lstStyle/>
          <a:p>
            <a:r>
              <a:rPr lang="zh-CN" altLang="en-US" sz="3200" dirty="0">
                <a:cs typeface="+mn-ea"/>
                <a:sym typeface="+mn-lt"/>
              </a:rPr>
              <a:t>函数LOS_PaddrToKVaddr</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981280"/>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rPr>
              <a:t>根据物理地址获取其对应的内核虚拟地址。</a:t>
            </a:r>
          </a:p>
        </p:txBody>
      </p:sp>
      <p:sp>
        <p:nvSpPr>
          <p:cNvPr id="6" name="文本框 5"/>
          <p:cNvSpPr txBox="1"/>
          <p:nvPr>
            <p:custDataLst>
              <p:tags r:id="rId2"/>
            </p:custDataLst>
          </p:nvPr>
        </p:nvSpPr>
        <p:spPr>
          <a:xfrm>
            <a:off x="1541145" y="5032375"/>
            <a:ext cx="8148955" cy="560070"/>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lnSpc>
                <a:spcPct val="100000"/>
              </a:lnSpc>
              <a:spcBef>
                <a:spcPts val="1000"/>
              </a:spcBef>
              <a:buClrTx/>
              <a:buSzTx/>
              <a:buFontTx/>
            </a:pPr>
            <a:r>
              <a:rPr lang="zh-CN" altLang="en-US" sz="1600">
                <a:effectLst>
                  <a:outerShdw blurRad="38100" dist="19050" dir="2700000" algn="tl" rotWithShape="0">
                    <a:schemeClr val="dk1">
                      <a:alpha val="40000"/>
                    </a:schemeClr>
                  </a:outerShdw>
                </a:effectLst>
                <a:sym typeface="+mn-ea"/>
              </a:rPr>
              <a:t>遍历物理内存段，若物理地址在遍历的物理内存段中，则返回该物理地址对应的虚拟地址，即虚拟地址空间的起始地址+物理内存对于初始位置的偏移量</a:t>
            </a:r>
          </a:p>
        </p:txBody>
      </p:sp>
      <p:pic>
        <p:nvPicPr>
          <p:cNvPr id="3" name="图片 2"/>
          <p:cNvPicPr>
            <a:picLocks noChangeAspect="1"/>
          </p:cNvPicPr>
          <p:nvPr>
            <p:custDataLst>
              <p:tags r:id="rId3"/>
            </p:custDataLst>
          </p:nvPr>
        </p:nvPicPr>
        <p:blipFill>
          <a:blip r:embed="rId6"/>
          <a:stretch>
            <a:fillRect/>
          </a:stretch>
        </p:blipFill>
        <p:spPr>
          <a:xfrm>
            <a:off x="429895" y="1649095"/>
            <a:ext cx="10626725" cy="3421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p:cNvSpPr/>
          <p:nvPr/>
        </p:nvSpPr>
        <p:spPr>
          <a:xfrm>
            <a:off x="9699321" y="4365321"/>
            <a:ext cx="2492679" cy="2492679"/>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3" name="任意多边形: 形状 62"/>
          <p:cNvSpPr/>
          <p:nvPr/>
        </p:nvSpPr>
        <p:spPr>
          <a:xfrm rot="5400000">
            <a:off x="10310105" y="3032421"/>
            <a:ext cx="1982486" cy="1982486"/>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46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4" name="任意多边形: 形状 63"/>
          <p:cNvSpPr/>
          <p:nvPr/>
        </p:nvSpPr>
        <p:spPr>
          <a:xfrm rot="16200000">
            <a:off x="10310105" y="2633895"/>
            <a:ext cx="1866443" cy="1866443"/>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5" name="任意多边形: 形状 64"/>
          <p:cNvSpPr/>
          <p:nvPr/>
        </p:nvSpPr>
        <p:spPr>
          <a:xfrm flipH="1">
            <a:off x="9372879" y="4889377"/>
            <a:ext cx="1960282" cy="1960282"/>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6" name="任意多边形: 形状 65"/>
          <p:cNvSpPr/>
          <p:nvPr/>
        </p:nvSpPr>
        <p:spPr>
          <a:xfrm>
            <a:off x="6961622" y="5187909"/>
            <a:ext cx="1680015" cy="1680015"/>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7" name="任意多边形: 形状 66"/>
          <p:cNvSpPr/>
          <p:nvPr/>
        </p:nvSpPr>
        <p:spPr>
          <a:xfrm rot="16200000" flipV="1">
            <a:off x="8479729" y="3332534"/>
            <a:ext cx="2305019" cy="2305019"/>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8" name="任意多边形: 形状 67"/>
          <p:cNvSpPr/>
          <p:nvPr/>
        </p:nvSpPr>
        <p:spPr>
          <a:xfrm>
            <a:off x="10951312" y="1584744"/>
            <a:ext cx="1248414" cy="1248414"/>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9" name="文本框 6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2739669" y="2371386"/>
            <a:ext cx="6633210" cy="1322070"/>
          </a:xfrm>
          <a:prstGeom prst="rect">
            <a:avLst/>
          </a:prstGeom>
          <a:noFill/>
        </p:spPr>
        <p:txBody>
          <a:bodyPr wrap="square" rtlCol="0">
            <a:spAutoFit/>
          </a:bodyPr>
          <a:lstStyle/>
          <a:p>
            <a:pPr>
              <a:lnSpc>
                <a:spcPct val="100000"/>
              </a:lnSpc>
            </a:pPr>
            <a:r>
              <a:rPr lang="en-US" altLang="zh-CN" sz="8000" b="1" dirty="0">
                <a:cs typeface="+mn-ea"/>
                <a:sym typeface="+mn-lt"/>
              </a:rPr>
              <a:t>静态内存管理</a:t>
            </a: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0-#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p:cNvSpPr/>
          <p:nvPr/>
        </p:nvSpPr>
        <p:spPr>
          <a:xfrm>
            <a:off x="9699321" y="4365321"/>
            <a:ext cx="2492679" cy="2492679"/>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3" name="任意多边形: 形状 62"/>
          <p:cNvSpPr/>
          <p:nvPr/>
        </p:nvSpPr>
        <p:spPr>
          <a:xfrm rot="5400000">
            <a:off x="10310105" y="3032421"/>
            <a:ext cx="1982486" cy="1982486"/>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46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4" name="任意多边形: 形状 63"/>
          <p:cNvSpPr/>
          <p:nvPr/>
        </p:nvSpPr>
        <p:spPr>
          <a:xfrm rot="16200000">
            <a:off x="10310105" y="2633895"/>
            <a:ext cx="1866443" cy="1866443"/>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5" name="任意多边形: 形状 64"/>
          <p:cNvSpPr/>
          <p:nvPr/>
        </p:nvSpPr>
        <p:spPr>
          <a:xfrm flipH="1">
            <a:off x="9372879" y="4889377"/>
            <a:ext cx="1960282" cy="1960282"/>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6" name="任意多边形: 形状 65"/>
          <p:cNvSpPr/>
          <p:nvPr/>
        </p:nvSpPr>
        <p:spPr>
          <a:xfrm>
            <a:off x="6961622" y="5187909"/>
            <a:ext cx="1680015" cy="1680015"/>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7" name="任意多边形: 形状 66"/>
          <p:cNvSpPr/>
          <p:nvPr/>
        </p:nvSpPr>
        <p:spPr>
          <a:xfrm rot="16200000" flipV="1">
            <a:off x="8479729" y="3332534"/>
            <a:ext cx="2305019" cy="2305019"/>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8" name="任意多边形: 形状 67"/>
          <p:cNvSpPr/>
          <p:nvPr/>
        </p:nvSpPr>
        <p:spPr>
          <a:xfrm>
            <a:off x="10951312" y="1584744"/>
            <a:ext cx="1248414" cy="1248414"/>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gradFill>
            <a:gsLst>
              <a:gs pos="0">
                <a:schemeClr val="bg1">
                  <a:alpha val="30000"/>
                </a:scheme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69" name="文本框 6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902335" y="1013460"/>
            <a:ext cx="10048875" cy="4831080"/>
          </a:xfrm>
          <a:prstGeom prst="rect">
            <a:avLst/>
          </a:prstGeom>
          <a:noFill/>
        </p:spPr>
        <p:txBody>
          <a:bodyPr wrap="square" rtlCol="0">
            <a:spAutoFit/>
          </a:bodyPr>
          <a:lstStyle/>
          <a:p>
            <a:pPr>
              <a:lnSpc>
                <a:spcPct val="100000"/>
              </a:lnSpc>
            </a:pPr>
            <a:r>
              <a:rPr lang="en-US" altLang="zh-CN" sz="2800" dirty="0">
                <a:cs typeface="+mn-ea"/>
                <a:sym typeface="+mn-lt"/>
              </a:rPr>
              <a:t>内存管理分为静态内存管理和动态内存管理，提供内存初始化、分配、释放等功能。</a:t>
            </a:r>
          </a:p>
          <a:p>
            <a:pPr>
              <a:lnSpc>
                <a:spcPct val="100000"/>
              </a:lnSpc>
            </a:pPr>
            <a:endParaRPr lang="en-US" altLang="zh-CN" sz="2800" dirty="0">
              <a:solidFill>
                <a:schemeClr val="bg1"/>
              </a:solidFill>
              <a:cs typeface="+mn-ea"/>
              <a:sym typeface="+mn-lt"/>
            </a:endParaRPr>
          </a:p>
          <a:p>
            <a:pPr>
              <a:lnSpc>
                <a:spcPct val="100000"/>
              </a:lnSpc>
            </a:pPr>
            <a:r>
              <a:rPr lang="zh-CN" altLang="en-US" sz="2800" dirty="0">
                <a:solidFill>
                  <a:schemeClr val="accent2"/>
                </a:solidFill>
                <a:effectLst>
                  <a:outerShdw blurRad="38100" dist="25400" dir="5400000" algn="ctr" rotWithShape="0">
                    <a:srgbClr val="6E747A">
                      <a:alpha val="43000"/>
                    </a:srgbClr>
                  </a:outerShdw>
                </a:effectLst>
                <a:sym typeface="+mn-lt"/>
              </a:rPr>
              <a:t>动态内存</a:t>
            </a:r>
            <a:r>
              <a:rPr lang="en-US" altLang="zh-CN" sz="2800" dirty="0">
                <a:cs typeface="+mn-ea"/>
                <a:sym typeface="+mn-lt"/>
              </a:rPr>
              <a:t>：在动态内存池中分配用户指定大小的内存块。</a:t>
            </a:r>
          </a:p>
          <a:p>
            <a:pPr>
              <a:lnSpc>
                <a:spcPct val="100000"/>
              </a:lnSpc>
            </a:pPr>
            <a:r>
              <a:rPr lang="en-US" altLang="zh-CN" sz="2800" dirty="0">
                <a:cs typeface="+mn-ea"/>
                <a:sym typeface="+mn-lt"/>
              </a:rPr>
              <a:t>优点：按需分配。</a:t>
            </a:r>
          </a:p>
          <a:p>
            <a:pPr>
              <a:lnSpc>
                <a:spcPct val="100000"/>
              </a:lnSpc>
            </a:pPr>
            <a:r>
              <a:rPr lang="en-US" altLang="zh-CN" sz="2800" dirty="0">
                <a:cs typeface="+mn-ea"/>
                <a:sym typeface="+mn-lt"/>
              </a:rPr>
              <a:t>缺点：内存池中可能出现碎片。</a:t>
            </a:r>
          </a:p>
          <a:p>
            <a:pPr>
              <a:lnSpc>
                <a:spcPct val="100000"/>
              </a:lnSpc>
            </a:pPr>
            <a:endParaRPr lang="en-US" altLang="zh-CN" sz="2800" dirty="0">
              <a:solidFill>
                <a:schemeClr val="bg1"/>
              </a:solidFill>
              <a:cs typeface="+mn-ea"/>
              <a:sym typeface="+mn-lt"/>
            </a:endParaRPr>
          </a:p>
          <a:p>
            <a:pPr>
              <a:lnSpc>
                <a:spcPct val="100000"/>
              </a:lnSpc>
            </a:pPr>
            <a:r>
              <a:rPr lang="zh-CN" altLang="en-US" sz="2800" dirty="0">
                <a:solidFill>
                  <a:schemeClr val="accent2"/>
                </a:solidFill>
                <a:effectLst>
                  <a:outerShdw blurRad="38100" dist="25400" dir="5400000" algn="ctr" rotWithShape="0">
                    <a:srgbClr val="6E747A">
                      <a:alpha val="43000"/>
                    </a:srgbClr>
                  </a:outerShdw>
                </a:effectLst>
                <a:sym typeface="+mn-lt"/>
              </a:rPr>
              <a:t>静态内存</a:t>
            </a:r>
            <a:r>
              <a:rPr lang="en-US" altLang="zh-CN" sz="2800" dirty="0">
                <a:cs typeface="+mn-ea"/>
                <a:sym typeface="+mn-lt"/>
              </a:rPr>
              <a:t>：在静态内存池中分配用户初始化时预设（固定）大小的内存块。</a:t>
            </a:r>
          </a:p>
          <a:p>
            <a:pPr>
              <a:lnSpc>
                <a:spcPct val="100000"/>
              </a:lnSpc>
            </a:pPr>
            <a:r>
              <a:rPr lang="en-US" altLang="zh-CN" sz="2800" dirty="0">
                <a:cs typeface="+mn-ea"/>
                <a:sym typeface="+mn-lt"/>
              </a:rPr>
              <a:t>优点：分配和释放效率高，静态内存池中无碎片。</a:t>
            </a:r>
          </a:p>
          <a:p>
            <a:pPr>
              <a:lnSpc>
                <a:spcPct val="100000"/>
              </a:lnSpc>
            </a:pPr>
            <a:r>
              <a:rPr lang="en-US" altLang="zh-CN" sz="2800" dirty="0">
                <a:cs typeface="+mn-ea"/>
                <a:sym typeface="+mn-lt"/>
              </a:rPr>
              <a:t>缺点：只能申请到初始化预设大小的内存块，不能按需申请。</a:t>
            </a: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1000" fill="hold"/>
                                        <p:tgtEl>
                                          <p:spTgt spid="69"/>
                                        </p:tgtEl>
                                        <p:attrNameLst>
                                          <p:attrName>ppt_x</p:attrName>
                                        </p:attrNameLst>
                                      </p:cBhvr>
                                      <p:tavLst>
                                        <p:tav tm="0">
                                          <p:val>
                                            <p:strVal val="0-#ppt_w/2"/>
                                          </p:val>
                                        </p:tav>
                                        <p:tav tm="100000">
                                          <p:val>
                                            <p:strVal val="#ppt_x"/>
                                          </p:val>
                                        </p:tav>
                                      </p:tavLst>
                                    </p:anim>
                                    <p:anim calcmode="lin" valueType="num">
                                      <p:cBhvr additive="base">
                                        <p:cTn id="8" dur="10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443294" y="1770492"/>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468478" y="1854890"/>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a:solidFill>
                  <a:srgbClr val="FFFFFF"/>
                </a:solidFill>
                <a:latin typeface="Arial Black"/>
              </a:rPr>
              <a:t>01</a:t>
            </a:r>
            <a:endParaRPr lang="zh-CN" altLang="en-US" sz="2667">
              <a:solidFill>
                <a:srgbClr val="FFFFFF"/>
              </a:solidFill>
              <a:latin typeface="Arial Black"/>
            </a:endParaRPr>
          </a:p>
        </p:txBody>
      </p:sp>
      <p:sp>
        <p:nvSpPr>
          <p:cNvPr id="30" name="Rectangle 18"/>
          <p:cNvSpPr/>
          <p:nvPr/>
        </p:nvSpPr>
        <p:spPr>
          <a:xfrm>
            <a:off x="6697605" y="1770492"/>
            <a:ext cx="4975051"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781267" y="1854889"/>
            <a:ext cx="5138408"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静态内存结构体定义</a:t>
            </a:r>
          </a:p>
        </p:txBody>
      </p:sp>
      <p:sp>
        <p:nvSpPr>
          <p:cNvPr id="32" name="Rectangle 24"/>
          <p:cNvSpPr/>
          <p:nvPr/>
        </p:nvSpPr>
        <p:spPr>
          <a:xfrm>
            <a:off x="5443293" y="3164609"/>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3" name="TextBox 25"/>
          <p:cNvSpPr txBox="1"/>
          <p:nvPr/>
        </p:nvSpPr>
        <p:spPr>
          <a:xfrm>
            <a:off x="5468477" y="3249007"/>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a:solidFill>
                  <a:srgbClr val="FFFFFF"/>
                </a:solidFill>
                <a:latin typeface="Arial Black"/>
              </a:rPr>
              <a:t>02</a:t>
            </a:r>
            <a:endParaRPr lang="zh-CN" altLang="en-US" sz="2667">
              <a:solidFill>
                <a:srgbClr val="FFFFFF"/>
              </a:solidFill>
              <a:latin typeface="Arial Black"/>
            </a:endParaRPr>
          </a:p>
        </p:txBody>
      </p:sp>
      <p:sp>
        <p:nvSpPr>
          <p:cNvPr id="35" name="Rectangle 26"/>
          <p:cNvSpPr/>
          <p:nvPr/>
        </p:nvSpPr>
        <p:spPr>
          <a:xfrm>
            <a:off x="6697604" y="3164609"/>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7" name="TextBox 27"/>
          <p:cNvSpPr txBox="1"/>
          <p:nvPr/>
        </p:nvSpPr>
        <p:spPr>
          <a:xfrm>
            <a:off x="6697606" y="3249005"/>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静态内存常用宏定义</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5447111" y="4542208"/>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5472295" y="462660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a:solidFill>
                  <a:srgbClr val="FFFFFF"/>
                </a:solidFill>
                <a:latin typeface="Arial Black"/>
              </a:rPr>
              <a:t>03</a:t>
            </a:r>
            <a:endParaRPr lang="zh-CN" altLang="en-US" sz="2667">
              <a:solidFill>
                <a:srgbClr val="FFFFFF"/>
              </a:solidFill>
              <a:latin typeface="Arial Black"/>
            </a:endParaRPr>
          </a:p>
        </p:txBody>
      </p:sp>
      <p:sp>
        <p:nvSpPr>
          <p:cNvPr id="44" name="Rectangle 26"/>
          <p:cNvSpPr/>
          <p:nvPr/>
        </p:nvSpPr>
        <p:spPr>
          <a:xfrm>
            <a:off x="6701423" y="4542208"/>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6701424" y="462660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静态内存常用操作</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431381" y="2040890"/>
            <a:ext cx="6321425" cy="2306955"/>
          </a:xfrm>
          <a:prstGeom prst="rect">
            <a:avLst/>
          </a:prstGeom>
          <a:noFill/>
        </p:spPr>
        <p:txBody>
          <a:bodyPr wrap="square" rtlCol="0">
            <a:spAutoFit/>
          </a:bodyPr>
          <a:lstStyle/>
          <a:p>
            <a:pPr>
              <a:lnSpc>
                <a:spcPct val="120000"/>
              </a:lnSpc>
            </a:pPr>
            <a:r>
              <a:rPr lang="zh-CN" sz="6000" dirty="0">
                <a:cs typeface="+mn-ea"/>
                <a:sym typeface="+mn-lt"/>
              </a:rPr>
              <a:t>静态内存</a:t>
            </a:r>
          </a:p>
          <a:p>
            <a:pPr>
              <a:lnSpc>
                <a:spcPct val="120000"/>
              </a:lnSpc>
            </a:pPr>
            <a:r>
              <a:rPr lang="zh-CN" altLang="en-US" sz="6000" dirty="0">
                <a:solidFill>
                  <a:srgbClr val="3244A8"/>
                </a:solidFill>
                <a:cs typeface="+mn-ea"/>
                <a:sym typeface="+mn-lt"/>
              </a:rPr>
              <a:t>结构体定义</a:t>
            </a:r>
            <a:endParaRPr lang="en-US" altLang="zh-CN" sz="6000" dirty="0">
              <a:solidFill>
                <a:srgbClr val="3244A8"/>
              </a:solidFill>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000" fill="hold"/>
                                        <p:tgtEl>
                                          <p:spTgt spid="64"/>
                                        </p:tgtEl>
                                        <p:attrNameLst>
                                          <p:attrName>ppt_x</p:attrName>
                                        </p:attrNameLst>
                                      </p:cBhvr>
                                      <p:tavLst>
                                        <p:tav tm="0">
                                          <p:val>
                                            <p:strVal val="0-#ppt_w/2"/>
                                          </p:val>
                                        </p:tav>
                                        <p:tav tm="100000">
                                          <p:val>
                                            <p:strVal val="#ppt_x"/>
                                          </p:val>
                                        </p:tav>
                                      </p:tavLst>
                                    </p:anim>
                                    <p:anim calcmode="lin" valueType="num">
                                      <p:cBhvr additive="base">
                                        <p:cTn id="8"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784589" y="114617"/>
            <a:ext cx="10426065" cy="583565"/>
          </a:xfrm>
          <a:prstGeom prst="rect">
            <a:avLst/>
          </a:prstGeom>
          <a:noFill/>
        </p:spPr>
        <p:txBody>
          <a:bodyPr wrap="square" rtlCol="0">
            <a:spAutoFit/>
          </a:bodyPr>
          <a:lstStyle/>
          <a:p>
            <a:r>
              <a:rPr lang="zh-CN" altLang="en-US" sz="3200" dirty="0">
                <a:cs typeface="+mn-ea"/>
                <a:sym typeface="+mn-lt"/>
              </a:rPr>
              <a:t>结构体LOS_MEMBOX_NODE</a:t>
            </a:r>
            <a:r>
              <a:rPr lang="en-US" altLang="zh-CN" sz="3200" dirty="0">
                <a:cs typeface="+mn-ea"/>
                <a:sym typeface="+mn-lt"/>
              </a:rPr>
              <a:t> &amp;</a:t>
            </a:r>
            <a:r>
              <a:rPr lang="zh-CN" altLang="en-US" sz="3200" dirty="0">
                <a:cs typeface="+mn-ea"/>
                <a:sym typeface="+mn-lt"/>
              </a:rPr>
              <a:t> </a:t>
            </a:r>
            <a:r>
              <a:rPr lang="zh-CN" altLang="en-US" sz="3200" dirty="0">
                <a:cs typeface="+mn-ea"/>
                <a:sym typeface="+mn-ea"/>
              </a:rPr>
              <a:t>LOS_MEMBOX_INFO</a:t>
            </a:r>
            <a:r>
              <a:rPr lang="zh-CN" altLang="en-US" sz="3200" dirty="0">
                <a:cs typeface="+mn-ea"/>
                <a:sym typeface="+mn-lt"/>
              </a:rPr>
              <a:t>  </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15645" y="126591"/>
            <a:ext cx="1110918" cy="583565"/>
          </a:xfrm>
          <a:prstGeom prst="rect">
            <a:avLst/>
          </a:prstGeom>
          <a:noFill/>
        </p:spPr>
        <p:txBody>
          <a:bodyPr wrap="square" rtlCol="0">
            <a:spAutoFit/>
          </a:bodyPr>
          <a:lstStyle/>
          <a:p>
            <a:r>
              <a:rPr lang="en-US" altLang="zh-CN" sz="3200" dirty="0">
                <a:cs typeface="+mn-ea"/>
                <a:sym typeface="+mn-lt"/>
              </a:rPr>
              <a:t>01.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1020445"/>
            <a:ext cx="6143625" cy="527050"/>
          </a:xfrm>
          <a:prstGeom prst="rect">
            <a:avLst/>
          </a:prstGeom>
          <a:noFill/>
        </p:spPr>
        <p:txBody>
          <a:bodyPr wrap="square" rtlCol="0" anchor="t">
            <a:noAutofit/>
            <a:scene3d>
              <a:camera prst="orthographicFront"/>
              <a:lightRig rig="threePt" dir="t"/>
            </a:scene3d>
          </a:bodyPr>
          <a:lstStyle/>
          <a:p>
            <a:pPr>
              <a:lnSpc>
                <a:spcPct val="110000"/>
              </a:lnSpc>
            </a:pPr>
            <a:r>
              <a:rPr sz="2000">
                <a:solidFill>
                  <a:schemeClr val="tx1"/>
                </a:solidFill>
                <a:effectLst>
                  <a:outerShdw blurRad="38100" dist="19050" dir="2700000" algn="tl" rotWithShape="0">
                    <a:schemeClr val="dk1">
                      <a:alpha val="40000"/>
                    </a:schemeClr>
                  </a:outerShdw>
                </a:effectLst>
                <a:sym typeface="+mn-ea"/>
              </a:rPr>
              <a:t>结构体LOS_MEMBOX_NODE：定义静态内存节点。</a:t>
            </a:r>
          </a:p>
          <a:p>
            <a:pPr>
              <a:lnSpc>
                <a:spcPct val="110000"/>
              </a:lnSpc>
            </a:pPr>
            <a:endParaRPr lang="zh-CN" sz="2000">
              <a:solidFill>
                <a:schemeClr val="tx1"/>
              </a:solidFill>
              <a:effectLst>
                <a:outerShdw blurRad="38100" dist="19050" dir="2700000" algn="tl" rotWithShape="0">
                  <a:schemeClr val="dk1">
                    <a:alpha val="40000"/>
                  </a:schemeClr>
                </a:outerShdw>
              </a:effectLst>
              <a:sym typeface="+mn-ea"/>
            </a:endParaRPr>
          </a:p>
        </p:txBody>
      </p:sp>
      <p:pic>
        <p:nvPicPr>
          <p:cNvPr id="4" name="图片 3"/>
          <p:cNvPicPr>
            <a:picLocks noChangeAspect="1"/>
          </p:cNvPicPr>
          <p:nvPr>
            <p:custDataLst>
              <p:tags r:id="rId2"/>
            </p:custDataLst>
          </p:nvPr>
        </p:nvPicPr>
        <p:blipFill>
          <a:blip r:embed="rId7"/>
          <a:srcRect t="15343"/>
          <a:stretch>
            <a:fillRect/>
          </a:stretch>
        </p:blipFill>
        <p:spPr>
          <a:xfrm>
            <a:off x="429895" y="4267200"/>
            <a:ext cx="9455150" cy="2402840"/>
          </a:xfrm>
          <a:prstGeom prst="rect">
            <a:avLst/>
          </a:prstGeom>
        </p:spPr>
      </p:pic>
      <p:pic>
        <p:nvPicPr>
          <p:cNvPr id="3" name="图片 2"/>
          <p:cNvPicPr>
            <a:picLocks noChangeAspect="1"/>
          </p:cNvPicPr>
          <p:nvPr>
            <p:custDataLst>
              <p:tags r:id="rId3"/>
            </p:custDataLst>
          </p:nvPr>
        </p:nvPicPr>
        <p:blipFill>
          <a:blip r:embed="rId8"/>
          <a:stretch>
            <a:fillRect/>
          </a:stretch>
        </p:blipFill>
        <p:spPr>
          <a:xfrm>
            <a:off x="429895" y="1665605"/>
            <a:ext cx="6086475" cy="590550"/>
          </a:xfrm>
          <a:prstGeom prst="rect">
            <a:avLst/>
          </a:prstGeom>
        </p:spPr>
      </p:pic>
      <p:pic>
        <p:nvPicPr>
          <p:cNvPr id="5" name="图片 4"/>
          <p:cNvPicPr>
            <a:picLocks noChangeAspect="1"/>
          </p:cNvPicPr>
          <p:nvPr>
            <p:custDataLst>
              <p:tags r:id="rId4"/>
            </p:custDataLst>
          </p:nvPr>
        </p:nvPicPr>
        <p:blipFill>
          <a:blip r:embed="rId9"/>
          <a:stretch>
            <a:fillRect/>
          </a:stretch>
        </p:blipFill>
        <p:spPr>
          <a:xfrm>
            <a:off x="429895" y="3007995"/>
            <a:ext cx="4057650" cy="1076325"/>
          </a:xfrm>
          <a:prstGeom prst="rect">
            <a:avLst/>
          </a:prstGeom>
        </p:spPr>
      </p:pic>
      <p:sp>
        <p:nvSpPr>
          <p:cNvPr id="7" name="文本框 6"/>
          <p:cNvSpPr txBox="1"/>
          <p:nvPr/>
        </p:nvSpPr>
        <p:spPr>
          <a:xfrm>
            <a:off x="429895" y="2609215"/>
            <a:ext cx="6096000" cy="398780"/>
          </a:xfrm>
          <a:prstGeom prst="rect">
            <a:avLst/>
          </a:prstGeom>
          <a:noFill/>
        </p:spPr>
        <p:txBody>
          <a:bodyPr wrap="square" rtlCol="0">
            <a:spAutoFit/>
          </a:bodyPr>
          <a:lstStyle/>
          <a:p>
            <a:r>
              <a:rPr sz="2000">
                <a:effectLst>
                  <a:outerShdw blurRad="38100" dist="19050" dir="2700000" algn="tl" rotWithShape="0">
                    <a:schemeClr val="dk1">
                      <a:alpha val="40000"/>
                    </a:schemeClr>
                  </a:outerShdw>
                </a:effectLst>
                <a:sym typeface="+mn-ea"/>
              </a:rPr>
              <a:t>结构体LOS_MEMBOX_INFO</a:t>
            </a:r>
            <a:r>
              <a:rPr lang="zh-CN" sz="2000">
                <a:effectLst>
                  <a:outerShdw blurRad="38100" dist="19050" dir="2700000" algn="tl" rotWithShape="0">
                    <a:schemeClr val="dk1">
                      <a:alpha val="40000"/>
                    </a:schemeClr>
                  </a:outerShdw>
                </a:effectLst>
                <a:sym typeface="+mn-ea"/>
              </a:rPr>
              <a:t>：</a:t>
            </a:r>
            <a:r>
              <a:rPr sz="2000">
                <a:effectLst>
                  <a:outerShdw blurRad="38100" dist="19050" dir="2700000" algn="tl" rotWithShape="0">
                    <a:schemeClr val="dk1">
                      <a:alpha val="40000"/>
                    </a:schemeClr>
                  </a:outerShdw>
                </a:effectLst>
                <a:sym typeface="+mn-ea"/>
              </a:rPr>
              <a:t>定义静态内存池信息</a:t>
            </a:r>
            <a:r>
              <a:rPr lang="zh-CN" sz="2000">
                <a:effectLst>
                  <a:outerShdw blurRad="38100" dist="19050" dir="2700000" algn="tl" rotWithShape="0">
                    <a:schemeClr val="dk1">
                      <a:alpha val="40000"/>
                    </a:schemeClr>
                  </a:outerShdw>
                </a:effectLst>
                <a:sym typeface="+mn-ea"/>
              </a:rPr>
              <a:t>。</a:t>
            </a:r>
            <a:endParaRPr lang="zh-CN" sz="2000">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39495" y="1964690"/>
            <a:ext cx="6321425" cy="2306955"/>
          </a:xfrm>
          <a:prstGeom prst="rect">
            <a:avLst/>
          </a:prstGeom>
          <a:noFill/>
        </p:spPr>
        <p:txBody>
          <a:bodyPr wrap="square" rtlCol="0">
            <a:spAutoFit/>
          </a:bodyPr>
          <a:lstStyle/>
          <a:p>
            <a:pPr>
              <a:lnSpc>
                <a:spcPct val="120000"/>
              </a:lnSpc>
            </a:pPr>
            <a:r>
              <a:rPr lang="zh-CN" sz="6000" dirty="0">
                <a:cs typeface="+mn-ea"/>
                <a:sym typeface="+mn-lt"/>
              </a:rPr>
              <a:t>静态内存</a:t>
            </a:r>
          </a:p>
          <a:p>
            <a:pPr>
              <a:lnSpc>
                <a:spcPct val="120000"/>
              </a:lnSpc>
            </a:pPr>
            <a:r>
              <a:rPr lang="zh-CN" altLang="en-US" sz="6000" dirty="0">
                <a:solidFill>
                  <a:srgbClr val="3244A8"/>
                </a:solidFill>
                <a:cs typeface="+mn-ea"/>
                <a:sym typeface="+mn-lt"/>
              </a:rPr>
              <a:t>常用宏定义</a:t>
            </a:r>
            <a:endParaRPr lang="en-US" altLang="zh-CN" sz="6000" dirty="0">
              <a:solidFill>
                <a:srgbClr val="3244A8"/>
              </a:solidFill>
              <a:cs typeface="+mn-ea"/>
              <a:sym typeface="+mn-lt"/>
            </a:endParaRPr>
          </a:p>
        </p:txBody>
      </p:sp>
      <p:sp>
        <p:nvSpPr>
          <p:cNvPr id="15" name="任意多边形: 形状 14"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p:nvPr/>
        </p:nvSpPr>
        <p:spPr>
          <a:xfrm rot="16200000" flipV="1">
            <a:off x="1199047" y="1531714"/>
            <a:ext cx="332601" cy="332601"/>
          </a:xfrm>
          <a:custGeom>
            <a:avLst/>
            <a:gdLst>
              <a:gd name="connsiteX0" fmla="*/ 2492679 w 2492679"/>
              <a:gd name="connsiteY0" fmla="*/ 0 h 2492679"/>
              <a:gd name="connsiteX1" fmla="*/ 2492679 w 2492679"/>
              <a:gd name="connsiteY1" fmla="*/ 2492679 h 2492679"/>
              <a:gd name="connsiteX2" fmla="*/ 0 w 2492679"/>
              <a:gd name="connsiteY2" fmla="*/ 2492679 h 2492679"/>
              <a:gd name="connsiteX3" fmla="*/ 12870 w 2492679"/>
              <a:gd name="connsiteY3" fmla="*/ 2237818 h 2492679"/>
              <a:gd name="connsiteX4" fmla="*/ 2237818 w 2492679"/>
              <a:gd name="connsiteY4" fmla="*/ 12870 h 249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679" h="2492679">
                <a:moveTo>
                  <a:pt x="2492679" y="0"/>
                </a:moveTo>
                <a:lnTo>
                  <a:pt x="2492679" y="2492679"/>
                </a:lnTo>
                <a:lnTo>
                  <a:pt x="0" y="2492679"/>
                </a:lnTo>
                <a:lnTo>
                  <a:pt x="12870" y="2237818"/>
                </a:lnTo>
                <a:cubicBezTo>
                  <a:pt x="132010" y="1064666"/>
                  <a:pt x="1064666" y="132010"/>
                  <a:pt x="2237818" y="1287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000" fill="hold"/>
                                        <p:tgtEl>
                                          <p:spTgt spid="64"/>
                                        </p:tgtEl>
                                        <p:attrNameLst>
                                          <p:attrName>ppt_x</p:attrName>
                                        </p:attrNameLst>
                                      </p:cBhvr>
                                      <p:tavLst>
                                        <p:tav tm="0">
                                          <p:val>
                                            <p:strVal val="0-#ppt_w/2"/>
                                          </p:val>
                                        </p:tav>
                                        <p:tav tm="100000">
                                          <p:val>
                                            <p:strVal val="#ppt_x"/>
                                          </p:val>
                                        </p:tav>
                                      </p:tavLst>
                                    </p:anim>
                                    <p:anim calcmode="lin" valueType="num">
                                      <p:cBhvr additive="base">
                                        <p:cTn id="8" dur="1000" fill="hold"/>
                                        <p:tgtEl>
                                          <p:spTgt spid="6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0-#ppt_w/2"/>
                                          </p:val>
                                        </p:tav>
                                        <p:tav tm="100000">
                                          <p:val>
                                            <p:strVal val="#ppt_x"/>
                                          </p:val>
                                        </p:tav>
                                      </p:tavLst>
                                    </p:anim>
                                    <p:anim calcmode="lin" valueType="num">
                                      <p:cBhvr additive="base">
                                        <p:cTn id="12"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5"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sz="3200" dirty="0">
                <a:cs typeface="+mn-ea"/>
              </a:rPr>
              <a:t>静态内存常用宏定义</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8" name="图片 7"/>
          <p:cNvPicPr>
            <a:picLocks noChangeAspect="1"/>
          </p:cNvPicPr>
          <p:nvPr>
            <p:custDataLst>
              <p:tags r:id="rId1"/>
            </p:custDataLst>
          </p:nvPr>
        </p:nvPicPr>
        <p:blipFill>
          <a:blip r:embed="rId16"/>
          <a:stretch>
            <a:fillRect/>
          </a:stretch>
        </p:blipFill>
        <p:spPr>
          <a:xfrm>
            <a:off x="360680" y="1030605"/>
            <a:ext cx="7764145" cy="1640205"/>
          </a:xfrm>
          <a:prstGeom prst="rect">
            <a:avLst/>
          </a:prstGeom>
        </p:spPr>
      </p:pic>
      <p:sp>
        <p:nvSpPr>
          <p:cNvPr id="9" name="文本框 8"/>
          <p:cNvSpPr txBox="1"/>
          <p:nvPr>
            <p:custDataLst>
              <p:tags r:id="rId2"/>
            </p:custDataLst>
          </p:nvPr>
        </p:nvSpPr>
        <p:spPr>
          <a:xfrm>
            <a:off x="2592705" y="1210945"/>
            <a:ext cx="2011680" cy="368300"/>
          </a:xfrm>
          <a:prstGeom prst="rect">
            <a:avLst/>
          </a:prstGeom>
          <a:noFill/>
        </p:spPr>
        <p:txBody>
          <a:bodyPr wrap="none" rtlCol="0">
            <a:spAutoFit/>
          </a:bodyPr>
          <a:lstStyle/>
          <a:p>
            <a:pPr algn="l"/>
            <a:r>
              <a:rPr lang="zh-CN" altLang="en-US">
                <a:solidFill>
                  <a:srgbClr val="FF0000"/>
                </a:solidFill>
                <a:effectLst>
                  <a:outerShdw blurRad="38100" dist="19050" dir="2700000" algn="tl" rotWithShape="0">
                    <a:schemeClr val="dk1">
                      <a:alpha val="40000"/>
                    </a:schemeClr>
                  </a:outerShdw>
                </a:effectLst>
                <a:sym typeface="+mn-ea"/>
              </a:rPr>
              <a:t>用于对齐内存地址</a:t>
            </a:r>
          </a:p>
        </p:txBody>
      </p:sp>
      <p:sp>
        <p:nvSpPr>
          <p:cNvPr id="10" name="文本框 9"/>
          <p:cNvSpPr txBox="1"/>
          <p:nvPr>
            <p:custDataLst>
              <p:tags r:id="rId3"/>
            </p:custDataLst>
          </p:nvPr>
        </p:nvSpPr>
        <p:spPr>
          <a:xfrm>
            <a:off x="8124825" y="998220"/>
            <a:ext cx="4067810" cy="885190"/>
          </a:xfrm>
          <a:prstGeom prst="rect">
            <a:avLst/>
          </a:prstGeom>
          <a:noFill/>
        </p:spPr>
        <p:txBody>
          <a:bodyPr wrap="square" rtlCol="0">
            <a:noAutofit/>
          </a:bodyPr>
          <a:lstStyle/>
          <a:p>
            <a:pPr lvl="0" algn="l">
              <a:buClrTx/>
              <a:buSzTx/>
              <a:buFontTx/>
            </a:pPr>
            <a:r>
              <a:rPr lang="zh-CN" altLang="en-US">
                <a:effectLst>
                  <a:outerShdw blurRad="38100" dist="19050" dir="2700000" algn="tl" rotWithShape="0">
                    <a:schemeClr val="dk1">
                      <a:alpha val="40000"/>
                    </a:schemeClr>
                  </a:outerShdw>
                </a:effectLst>
                <a:sym typeface="+mn-ea"/>
              </a:rPr>
              <a:t>根据当前节点内存地址addr和内存块大小blkSize获取下一个内存块的内存地址。</a:t>
            </a:r>
          </a:p>
        </p:txBody>
      </p:sp>
      <p:sp>
        <p:nvSpPr>
          <p:cNvPr id="11" name="文本框 10"/>
          <p:cNvSpPr txBox="1"/>
          <p:nvPr>
            <p:custDataLst>
              <p:tags r:id="rId4"/>
            </p:custDataLst>
          </p:nvPr>
        </p:nvSpPr>
        <p:spPr>
          <a:xfrm>
            <a:off x="8124190" y="1927860"/>
            <a:ext cx="4067175" cy="1280795"/>
          </a:xfrm>
          <a:prstGeom prst="rect">
            <a:avLst/>
          </a:prstGeom>
          <a:noFill/>
        </p:spPr>
        <p:txBody>
          <a:bodyPr wrap="square" rtlCol="0">
            <a:noAutofit/>
          </a:bodyPr>
          <a:lstStyle/>
          <a:p>
            <a:pPr lvl="0" algn="l">
              <a:buClrTx/>
              <a:buSzTx/>
              <a:buFontTx/>
            </a:pPr>
            <a:r>
              <a:rPr lang="zh-CN" altLang="en-US">
                <a:effectLst>
                  <a:outerShdw blurRad="38100" dist="19050" dir="2700000" algn="tl" rotWithShape="0">
                    <a:schemeClr val="dk1">
                      <a:alpha val="40000"/>
                    </a:schemeClr>
                  </a:outerShdw>
                </a:effectLst>
                <a:sym typeface="+mn-ea"/>
              </a:rPr>
              <a:t>表示内存块中节点头大小，每个内存块包含内存节点LOS_MEMBOX_NODE和存放业务的数据区。</a:t>
            </a:r>
          </a:p>
        </p:txBody>
      </p:sp>
      <p:sp>
        <p:nvSpPr>
          <p:cNvPr id="12" name="文本框 11"/>
          <p:cNvSpPr txBox="1"/>
          <p:nvPr>
            <p:custDataLst>
              <p:tags r:id="rId5"/>
            </p:custDataLst>
          </p:nvPr>
        </p:nvSpPr>
        <p:spPr>
          <a:xfrm>
            <a:off x="1946275" y="2674620"/>
            <a:ext cx="4806315" cy="645160"/>
          </a:xfrm>
          <a:prstGeom prst="rect">
            <a:avLst/>
          </a:prstGeom>
          <a:noFill/>
        </p:spPr>
        <p:txBody>
          <a:bodyPr wrap="square" rtlCol="0">
            <a:spAutoFit/>
          </a:bodyPr>
          <a:lstStyle/>
          <a:p>
            <a:pPr lvl="0" algn="l">
              <a:buClrTx/>
              <a:buSzTx/>
              <a:buFontTx/>
            </a:pPr>
            <a:r>
              <a:rPr lang="zh-CN" altLang="en-US">
                <a:effectLst>
                  <a:outerShdw blurRad="38100" dist="19050" dir="2700000" algn="tl" rotWithShape="0">
                    <a:schemeClr val="dk1">
                      <a:alpha val="40000"/>
                    </a:schemeClr>
                  </a:outerShdw>
                </a:effectLst>
                <a:sym typeface="+mn-ea"/>
              </a:rPr>
              <a:t>表示静态内存的总大小，包含内存池信息结构体占用的大小，和各个内存块占用的大小。</a:t>
            </a:r>
          </a:p>
        </p:txBody>
      </p:sp>
      <p:cxnSp>
        <p:nvCxnSpPr>
          <p:cNvPr id="14" name="直接箭头连接符 13"/>
          <p:cNvCxnSpPr/>
          <p:nvPr>
            <p:custDataLst>
              <p:tags r:id="rId6"/>
            </p:custDataLst>
          </p:nvPr>
        </p:nvCxnSpPr>
        <p:spPr>
          <a:xfrm>
            <a:off x="988695" y="2769235"/>
            <a:ext cx="957580" cy="204470"/>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18" name="图片 17"/>
          <p:cNvPicPr>
            <a:picLocks noChangeAspect="1"/>
          </p:cNvPicPr>
          <p:nvPr>
            <p:custDataLst>
              <p:tags r:id="rId7"/>
            </p:custDataLst>
          </p:nvPr>
        </p:nvPicPr>
        <p:blipFill>
          <a:blip r:embed="rId17"/>
          <a:srcRect b="5214"/>
          <a:stretch>
            <a:fillRect/>
          </a:stretch>
        </p:blipFill>
        <p:spPr>
          <a:xfrm>
            <a:off x="360045" y="3536315"/>
            <a:ext cx="7764780" cy="2770505"/>
          </a:xfrm>
          <a:prstGeom prst="rect">
            <a:avLst/>
          </a:prstGeom>
        </p:spPr>
      </p:pic>
      <p:sp>
        <p:nvSpPr>
          <p:cNvPr id="19" name="文本框 18"/>
          <p:cNvSpPr txBox="1"/>
          <p:nvPr>
            <p:custDataLst>
              <p:tags r:id="rId8"/>
            </p:custDataLst>
          </p:nvPr>
        </p:nvSpPr>
        <p:spPr>
          <a:xfrm>
            <a:off x="3140710" y="3527425"/>
            <a:ext cx="1554480" cy="368300"/>
          </a:xfrm>
          <a:prstGeom prst="rect">
            <a:avLst/>
          </a:prstGeom>
          <a:noFill/>
        </p:spPr>
        <p:txBody>
          <a:bodyPr wrap="none" rtlCol="0" anchor="t">
            <a:spAutoFit/>
          </a:bodyPr>
          <a:lstStyle/>
          <a:p>
            <a:pPr lvl="0" algn="l">
              <a:buClrTx/>
              <a:buSzTx/>
              <a:buFontTx/>
            </a:pPr>
            <a:r>
              <a:rPr lang="zh-CN" altLang="en-US">
                <a:solidFill>
                  <a:srgbClr val="FF0000"/>
                </a:solidFill>
                <a:effectLst>
                  <a:outerShdw blurRad="38100" dist="19050" dir="2700000" algn="tl" rotWithShape="0">
                    <a:schemeClr val="dk1">
                      <a:alpha val="40000"/>
                    </a:schemeClr>
                  </a:outerShdw>
                </a:effectLst>
                <a:sym typeface="+mn-ea"/>
              </a:rPr>
              <a:t>定义魔术字。</a:t>
            </a:r>
          </a:p>
        </p:txBody>
      </p:sp>
      <p:sp>
        <p:nvSpPr>
          <p:cNvPr id="20" name="文本框 19"/>
          <p:cNvSpPr txBox="1"/>
          <p:nvPr>
            <p:custDataLst>
              <p:tags r:id="rId9"/>
            </p:custDataLst>
          </p:nvPr>
        </p:nvSpPr>
        <p:spPr>
          <a:xfrm>
            <a:off x="8178165" y="3895725"/>
            <a:ext cx="4012565" cy="1198880"/>
          </a:xfrm>
          <a:prstGeom prst="rect">
            <a:avLst/>
          </a:prstGeom>
          <a:noFill/>
        </p:spPr>
        <p:txBody>
          <a:bodyPr wrap="square" rtlCol="0" anchor="t">
            <a:spAutoFit/>
          </a:bodyPr>
          <a:lstStyle/>
          <a:p>
            <a:r>
              <a:rPr lang="zh-CN" altLang="en-US">
                <a:effectLst>
                  <a:outerShdw blurRad="38100" dist="19050" dir="2700000" algn="tl" rotWithShape="0">
                    <a:schemeClr val="dk1">
                      <a:alpha val="40000"/>
                    </a:schemeClr>
                  </a:outerShdw>
                </a:effectLst>
                <a:sym typeface="+mn-ea"/>
              </a:rPr>
              <a:t>宏在内存块节点从静态内存池中分配出来后，节点指针.pstNext不再指向下一个空闲内存块节点，而是设置为魔术字。</a:t>
            </a:r>
            <a:endParaRPr lang="zh-CN" altLang="en-US"/>
          </a:p>
        </p:txBody>
      </p:sp>
      <p:sp>
        <p:nvSpPr>
          <p:cNvPr id="21" name="文本框 20"/>
          <p:cNvSpPr txBox="1"/>
          <p:nvPr>
            <p:custDataLst>
              <p:tags r:id="rId10"/>
            </p:custDataLst>
          </p:nvPr>
        </p:nvSpPr>
        <p:spPr>
          <a:xfrm>
            <a:off x="3140710" y="4415155"/>
            <a:ext cx="2011680" cy="368300"/>
          </a:xfrm>
          <a:prstGeom prst="rect">
            <a:avLst/>
          </a:prstGeom>
          <a:noFill/>
        </p:spPr>
        <p:txBody>
          <a:bodyPr wrap="none" rtlCol="0" anchor="t">
            <a:spAutoFit/>
          </a:bodyPr>
          <a:lstStyle/>
          <a:p>
            <a:r>
              <a:rPr lang="zh-CN" altLang="en-US">
                <a:solidFill>
                  <a:srgbClr val="FF0000"/>
                </a:solidFill>
                <a:effectLst>
                  <a:outerShdw blurRad="38100" dist="19050" dir="2700000" algn="tl" rotWithShape="0">
                    <a:schemeClr val="dk1">
                      <a:alpha val="40000"/>
                    </a:schemeClr>
                  </a:outerShdw>
                </a:effectLst>
                <a:sym typeface="+mn-ea"/>
              </a:rPr>
              <a:t>用于校验魔术字。</a:t>
            </a:r>
          </a:p>
        </p:txBody>
      </p:sp>
      <p:sp>
        <p:nvSpPr>
          <p:cNvPr id="22" name="文本框 21"/>
          <p:cNvSpPr txBox="1"/>
          <p:nvPr>
            <p:custDataLst>
              <p:tags r:id="rId11"/>
            </p:custDataLst>
          </p:nvPr>
        </p:nvSpPr>
        <p:spPr>
          <a:xfrm>
            <a:off x="3140710" y="5043170"/>
            <a:ext cx="4983480" cy="368300"/>
          </a:xfrm>
          <a:prstGeom prst="rect">
            <a:avLst/>
          </a:prstGeom>
          <a:noFill/>
        </p:spPr>
        <p:txBody>
          <a:bodyPr wrap="none" rtlCol="0" anchor="t">
            <a:spAutoFit/>
          </a:bodyPr>
          <a:lstStyle/>
          <a:p>
            <a:r>
              <a:rPr lang="zh-CN" altLang="en-US">
                <a:solidFill>
                  <a:srgbClr val="FF0000"/>
                </a:solidFill>
                <a:effectLst>
                  <a:outerShdw blurRad="38100" dist="19050" dir="2700000" algn="tl" rotWithShape="0">
                    <a:schemeClr val="dk1">
                      <a:alpha val="40000"/>
                    </a:schemeClr>
                  </a:outerShdw>
                </a:effectLst>
                <a:sym typeface="+mn-ea"/>
              </a:rPr>
              <a:t>根据内存块的节点地址获取内存块的数据区地址</a:t>
            </a:r>
          </a:p>
        </p:txBody>
      </p:sp>
      <p:sp>
        <p:nvSpPr>
          <p:cNvPr id="23" name="文本框 22"/>
          <p:cNvSpPr txBox="1"/>
          <p:nvPr>
            <p:custDataLst>
              <p:tags r:id="rId12"/>
            </p:custDataLst>
          </p:nvPr>
        </p:nvSpPr>
        <p:spPr>
          <a:xfrm>
            <a:off x="3140710" y="5671185"/>
            <a:ext cx="4983480" cy="368300"/>
          </a:xfrm>
          <a:prstGeom prst="rect">
            <a:avLst/>
          </a:prstGeom>
          <a:noFill/>
        </p:spPr>
        <p:txBody>
          <a:bodyPr wrap="none" rtlCol="0" anchor="t">
            <a:spAutoFit/>
          </a:bodyPr>
          <a:lstStyle/>
          <a:p>
            <a:pPr lvl="0" algn="l">
              <a:buClrTx/>
              <a:buSzTx/>
              <a:buFontTx/>
            </a:pPr>
            <a:r>
              <a:rPr lang="zh-CN" altLang="en-US">
                <a:solidFill>
                  <a:srgbClr val="FF0000"/>
                </a:solidFill>
                <a:effectLst>
                  <a:outerShdw blurRad="38100" dist="19050" dir="2700000" algn="tl" rotWithShape="0">
                    <a:schemeClr val="dk1">
                      <a:alpha val="40000"/>
                    </a:schemeClr>
                  </a:outerShdw>
                </a:effectLst>
                <a:sym typeface="+mn-ea"/>
              </a:rPr>
              <a:t>根据内存块的数据区地址获取内存块的节点地址</a:t>
            </a:r>
          </a:p>
        </p:txBody>
      </p:sp>
      <p:cxnSp>
        <p:nvCxnSpPr>
          <p:cNvPr id="24" name="直接箭头连接符 23"/>
          <p:cNvCxnSpPr/>
          <p:nvPr>
            <p:custDataLst>
              <p:tags r:id="rId13"/>
            </p:custDataLst>
          </p:nvPr>
        </p:nvCxnSpPr>
        <p:spPr>
          <a:xfrm flipV="1">
            <a:off x="6364605" y="4306570"/>
            <a:ext cx="1813560" cy="1905"/>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81337" y="71365"/>
            <a:ext cx="7291977" cy="624595"/>
          </a:xfrm>
          <a:prstGeom prst="rect">
            <a:avLst/>
          </a:prstGeom>
          <a:noFill/>
        </p:spPr>
        <p:txBody>
          <a:bodyPr wrap="square" rtlCol="0">
            <a:spAutoFit/>
          </a:bodyPr>
          <a:lstStyle/>
          <a:p>
            <a:pPr>
              <a:lnSpc>
                <a:spcPct val="120000"/>
              </a:lnSpc>
            </a:pPr>
            <a:r>
              <a:rPr lang="zh-CN" sz="3200" dirty="0">
                <a:cs typeface="+mn-ea"/>
                <a:sym typeface="+mn-lt"/>
              </a:rPr>
              <a:t>物理内存</a:t>
            </a:r>
            <a:r>
              <a:rPr lang="zh-CN" altLang="en-US" sz="3200" dirty="0">
                <a:cs typeface="+mn-ea"/>
                <a:sym typeface="+mn-lt"/>
              </a:rPr>
              <a:t>结构体介绍</a:t>
            </a:r>
            <a:endParaRPr lang="en-US" altLang="zh-CN" sz="3200" dirty="0">
              <a:cs typeface="+mn-ea"/>
              <a:sym typeface="+mn-lt"/>
            </a:endParaRPr>
          </a:p>
        </p:txBody>
      </p:sp>
      <p:sp>
        <p:nvSpPr>
          <p:cNvPr id="13" name="文本框 1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265092" y="590018"/>
            <a:ext cx="1926908" cy="1107996"/>
          </a:xfrm>
          <a:prstGeom prst="rect">
            <a:avLst/>
          </a:prstGeom>
          <a:noFill/>
        </p:spPr>
        <p:txBody>
          <a:bodyPr wrap="square" rtlCol="0">
            <a:spAutoFit/>
          </a:bodyPr>
          <a:lstStyle/>
          <a:p>
            <a:r>
              <a:rPr lang="en-US" altLang="zh-CN" sz="6600" dirty="0">
                <a:solidFill>
                  <a:schemeClr val="bg1"/>
                </a:solidFill>
                <a:cs typeface="+mn-ea"/>
                <a:sym typeface="+mn-lt"/>
              </a:rPr>
              <a:t>01.</a:t>
            </a:r>
            <a:endParaRPr lang="zh-CN" altLang="en-US" sz="6600" dirty="0">
              <a:solidFill>
                <a:schemeClr val="bg1"/>
              </a:solidFill>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grpSp>
        <p:nvGrpSpPr>
          <p:cNvPr id="3" name="组合 2"/>
          <p:cNvGrpSpPr/>
          <p:nvPr/>
        </p:nvGrpSpPr>
        <p:grpSpPr>
          <a:xfrm>
            <a:off x="1198880" y="2085340"/>
            <a:ext cx="7341235" cy="3516630"/>
            <a:chOff x="4804" y="10556"/>
            <a:chExt cx="11561" cy="5538"/>
          </a:xfrm>
        </p:grpSpPr>
        <p:sp>
          <p:nvSpPr>
            <p:cNvPr id="22" name="文本框 2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804" y="10556"/>
              <a:ext cx="2773" cy="1210"/>
            </a:xfrm>
            <a:prstGeom prst="rect">
              <a:avLst/>
            </a:prstGeom>
            <a:noFill/>
          </p:spPr>
          <p:txBody>
            <a:bodyPr wrap="square" rtlCol="0">
              <a:spAutoFit/>
            </a:bodyPr>
            <a:lstStyle/>
            <a:p>
              <a:r>
                <a:rPr lang="en-US" altLang="zh-CN" sz="4400" dirty="0">
                  <a:solidFill>
                    <a:srgbClr val="000000"/>
                  </a:solidFill>
                  <a:cs typeface="+mn-ea"/>
                  <a:sym typeface="+mn-lt"/>
                </a:rPr>
                <a:t>01.</a:t>
              </a:r>
            </a:p>
          </p:txBody>
        </p:sp>
        <p:sp>
          <p:nvSpPr>
            <p:cNvPr id="23" name="文本框 2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6486" y="10556"/>
              <a:ext cx="9103" cy="1016"/>
            </a:xfrm>
            <a:prstGeom prst="rect">
              <a:avLst/>
            </a:prstGeom>
            <a:noFill/>
          </p:spPr>
          <p:txBody>
            <a:bodyPr wrap="square" rtlCol="0">
              <a:spAutoFit/>
            </a:bodyPr>
            <a:lstStyle/>
            <a:p>
              <a:r>
                <a:rPr lang="zh-CN" altLang="en-US" sz="3600" dirty="0">
                  <a:cs typeface="+mn-ea"/>
                  <a:sym typeface="+mn-lt"/>
                </a:rPr>
                <a:t>物理内存区</a:t>
              </a:r>
              <a:r>
                <a:rPr lang="en-US" altLang="zh-CN" sz="3600" dirty="0">
                  <a:cs typeface="+mn-ea"/>
                  <a:sym typeface="+mn-lt"/>
                </a:rPr>
                <a:t>VmPhysArea</a:t>
              </a:r>
            </a:p>
          </p:txBody>
        </p:sp>
        <p:sp>
          <p:nvSpPr>
            <p:cNvPr id="28" name="文本框 27"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804" y="12814"/>
              <a:ext cx="2773" cy="1210"/>
            </a:xfrm>
            <a:prstGeom prst="rect">
              <a:avLst/>
            </a:prstGeom>
            <a:noFill/>
          </p:spPr>
          <p:txBody>
            <a:bodyPr wrap="square" rtlCol="0">
              <a:spAutoFit/>
            </a:bodyPr>
            <a:lstStyle/>
            <a:p>
              <a:pPr lvl="0" algn="l">
                <a:buClrTx/>
                <a:buSzTx/>
                <a:buFontTx/>
              </a:pPr>
              <a:r>
                <a:rPr lang="en-US" altLang="zh-CN" sz="4400" dirty="0">
                  <a:solidFill>
                    <a:srgbClr val="000000"/>
                  </a:solidFill>
                  <a:cs typeface="+mn-ea"/>
                  <a:sym typeface="+mn-lt"/>
                </a:rPr>
                <a:t>02.</a:t>
              </a:r>
            </a:p>
          </p:txBody>
        </p:sp>
        <p:sp>
          <p:nvSpPr>
            <p:cNvPr id="29" name="文本框 2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6485" y="12720"/>
              <a:ext cx="9881" cy="1016"/>
            </a:xfrm>
            <a:prstGeom prst="rect">
              <a:avLst/>
            </a:prstGeom>
            <a:noFill/>
          </p:spPr>
          <p:txBody>
            <a:bodyPr wrap="square" rtlCol="0">
              <a:spAutoFit/>
            </a:bodyPr>
            <a:lstStyle/>
            <a:p>
              <a:pPr lvl="0" algn="l">
                <a:buClrTx/>
                <a:buSzTx/>
                <a:buFontTx/>
              </a:pPr>
              <a:r>
                <a:rPr lang="zh-CN" altLang="en-US" sz="3600" dirty="0">
                  <a:cs typeface="+mn-ea"/>
                  <a:sym typeface="+mn-lt"/>
                </a:rPr>
                <a:t>物理内存段LosVmPhysSeg</a:t>
              </a:r>
            </a:p>
          </p:txBody>
        </p:sp>
        <p:sp>
          <p:nvSpPr>
            <p:cNvPr id="31" name="文本框 3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804" y="14884"/>
              <a:ext cx="2773" cy="1210"/>
            </a:xfrm>
            <a:prstGeom prst="rect">
              <a:avLst/>
            </a:prstGeom>
            <a:noFill/>
          </p:spPr>
          <p:txBody>
            <a:bodyPr wrap="square" rtlCol="0">
              <a:spAutoFit/>
            </a:bodyPr>
            <a:lstStyle/>
            <a:p>
              <a:pPr lvl="0" algn="l">
                <a:buClrTx/>
                <a:buSzTx/>
                <a:buFontTx/>
              </a:pPr>
              <a:r>
                <a:rPr lang="en-US" altLang="zh-CN" sz="4400" dirty="0">
                  <a:solidFill>
                    <a:srgbClr val="000000"/>
                  </a:solidFill>
                  <a:cs typeface="+mn-ea"/>
                  <a:sym typeface="+mn-lt"/>
                </a:rPr>
                <a:t>03.</a:t>
              </a:r>
            </a:p>
          </p:txBody>
        </p:sp>
        <p:sp>
          <p:nvSpPr>
            <p:cNvPr id="32" name="文本框 3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6485" y="14909"/>
              <a:ext cx="8365" cy="1016"/>
            </a:xfrm>
            <a:prstGeom prst="rect">
              <a:avLst/>
            </a:prstGeom>
            <a:noFill/>
          </p:spPr>
          <p:txBody>
            <a:bodyPr wrap="square" rtlCol="0">
              <a:spAutoFit/>
            </a:bodyPr>
            <a:lstStyle/>
            <a:p>
              <a:pPr lvl="0" algn="l">
                <a:buClrTx/>
                <a:buSzTx/>
                <a:buFontTx/>
              </a:pPr>
              <a:r>
                <a:rPr lang="zh-CN" altLang="en-US" sz="3600" dirty="0">
                  <a:cs typeface="+mn-ea"/>
                  <a:sym typeface="+mn-lt"/>
                </a:rPr>
                <a:t>物理内存页LosVmPage</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1000" fill="hold"/>
                                        <p:tgtEl>
                                          <p:spTgt spid="64"/>
                                        </p:tgtEl>
                                        <p:attrNameLst>
                                          <p:attrName>ppt_x</p:attrName>
                                        </p:attrNameLst>
                                      </p:cBhvr>
                                      <p:tavLst>
                                        <p:tav tm="0">
                                          <p:val>
                                            <p:strVal val="0-#ppt_w/2"/>
                                          </p:val>
                                        </p:tav>
                                        <p:tav tm="100000">
                                          <p:val>
                                            <p:strVal val="#ppt_x"/>
                                          </p:val>
                                        </p:tav>
                                      </p:tavLst>
                                    </p:anim>
                                    <p:anim calcmode="lin" valueType="num">
                                      <p:cBhvr additive="base">
                                        <p:cTn id="12" dur="10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1" nodeType="clickEffect">
                                  <p:stCondLst>
                                    <p:cond delay="0"/>
                                  </p:stCondLst>
                                  <p:childTnLst>
                                    <p:animEffect transition="out" filter="wipe(down)">
                                      <p:cBhvr>
                                        <p:cTn id="16" dur="500"/>
                                        <p:tgtEl>
                                          <p:spTgt spid="64"/>
                                        </p:tgtEl>
                                      </p:cBhvr>
                                    </p:animEffect>
                                    <p:set>
                                      <p:cBhvr>
                                        <p:cTn id="17" dur="1" fill="hold">
                                          <p:stCondLst>
                                            <p:cond delay="499"/>
                                          </p:stCondLst>
                                        </p:cTn>
                                        <p:tgtEl>
                                          <p:spTgt spid="64"/>
                                        </p:tgtEl>
                                        <p:attrNameLst>
                                          <p:attrName>style.visibility</p:attrName>
                                        </p:attrNameLst>
                                      </p:cBhvr>
                                      <p:to>
                                        <p:strVal val="hidden"/>
                                      </p:to>
                                    </p:set>
                                  </p:childTnLst>
                                </p:cTn>
                              </p:par>
                              <p:par>
                                <p:cTn id="18" presetID="22" presetClass="entr" presetSubtype="4"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25096" y="74430"/>
            <a:ext cx="3864520" cy="691087"/>
          </a:xfrm>
          <a:prstGeom prst="rect">
            <a:avLst/>
          </a:prstGeom>
          <a:noFill/>
        </p:spPr>
        <p:txBody>
          <a:bodyPr wrap="square" rtlCol="0">
            <a:spAutoFit/>
          </a:bodyPr>
          <a:lstStyle/>
          <a:p>
            <a:pPr>
              <a:lnSpc>
                <a:spcPct val="120000"/>
              </a:lnSpc>
            </a:pPr>
            <a:r>
              <a:rPr lang="zh-CN" sz="3600" dirty="0">
                <a:cs typeface="+mn-ea"/>
                <a:sym typeface="+mn-lt"/>
              </a:rPr>
              <a:t>静态内存</a:t>
            </a:r>
            <a:r>
              <a:rPr lang="zh-CN" altLang="en-US" sz="3600" dirty="0">
                <a:cs typeface="+mn-ea"/>
                <a:sym typeface="+mn-lt"/>
              </a:rPr>
              <a:t>常用操作</a:t>
            </a:r>
            <a:endParaRPr lang="en-US" altLang="zh-CN" sz="36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grpSp>
        <p:nvGrpSpPr>
          <p:cNvPr id="5" name="组合 4"/>
          <p:cNvGrpSpPr/>
          <p:nvPr/>
        </p:nvGrpSpPr>
        <p:grpSpPr>
          <a:xfrm>
            <a:off x="518686" y="1298303"/>
            <a:ext cx="6647653" cy="4702175"/>
            <a:chOff x="6148" y="2549"/>
            <a:chExt cx="10469" cy="7405"/>
          </a:xfrm>
        </p:grpSpPr>
        <p:sp>
          <p:nvSpPr>
            <p:cNvPr id="22" name="文本框 2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1"/>
              </p:custDataLst>
            </p:nvPr>
          </p:nvSpPr>
          <p:spPr>
            <a:xfrm>
              <a:off x="6148" y="2549"/>
              <a:ext cx="2773" cy="1210"/>
            </a:xfrm>
            <a:prstGeom prst="rect">
              <a:avLst/>
            </a:prstGeom>
            <a:noFill/>
          </p:spPr>
          <p:txBody>
            <a:bodyPr wrap="square" rtlCol="0">
              <a:spAutoFit/>
            </a:bodyPr>
            <a:lstStyle/>
            <a:p>
              <a:r>
                <a:rPr lang="en-US" altLang="zh-CN" sz="4400" dirty="0">
                  <a:solidFill>
                    <a:schemeClr val="tx1"/>
                  </a:solidFill>
                  <a:cs typeface="+mn-ea"/>
                  <a:sym typeface="+mn-lt"/>
                </a:rPr>
                <a:t>01.</a:t>
              </a:r>
            </a:p>
          </p:txBody>
        </p:sp>
        <p:sp>
          <p:nvSpPr>
            <p:cNvPr id="23" name="文本框 22"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2"/>
              </p:custDataLst>
            </p:nvPr>
          </p:nvSpPr>
          <p:spPr>
            <a:xfrm>
              <a:off x="7830" y="2549"/>
              <a:ext cx="7750" cy="1614"/>
            </a:xfrm>
            <a:prstGeom prst="rect">
              <a:avLst/>
            </a:prstGeom>
            <a:noFill/>
          </p:spPr>
          <p:txBody>
            <a:bodyPr wrap="square" rtlCol="0">
              <a:spAutoFit/>
            </a:bodyPr>
            <a:lstStyle/>
            <a:p>
              <a:r>
                <a:rPr lang="zh-CN" altLang="en-US" sz="3600" dirty="0">
                  <a:cs typeface="+mn-ea"/>
                  <a:sym typeface="+mn-lt"/>
                </a:rPr>
                <a:t>初始化静态内存池</a:t>
              </a:r>
            </a:p>
            <a:p>
              <a:pPr marL="457200" indent="-457200" algn="l">
                <a:lnSpc>
                  <a:spcPct val="140000"/>
                </a:lnSpc>
                <a:buClrTx/>
                <a:buSzTx/>
                <a:buFont typeface="Wingdings" panose="05000000000000000000" charset="0"/>
                <a:buChar char="Ø"/>
              </a:pPr>
              <a:r>
                <a:rPr lang="en-US" altLang="zh-CN" sz="2000" dirty="0">
                  <a:cs typeface="+mn-ea"/>
                  <a:sym typeface="+mn-lt"/>
                </a:rPr>
                <a:t>函数LOS_MemboxInit</a:t>
              </a:r>
            </a:p>
          </p:txBody>
        </p:sp>
        <p:sp>
          <p:nvSpPr>
            <p:cNvPr id="28" name="文本框 27"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3"/>
              </p:custDataLst>
            </p:nvPr>
          </p:nvSpPr>
          <p:spPr>
            <a:xfrm>
              <a:off x="6148" y="4807"/>
              <a:ext cx="2773" cy="1210"/>
            </a:xfrm>
            <a:prstGeom prst="rect">
              <a:avLst/>
            </a:prstGeom>
            <a:noFill/>
          </p:spPr>
          <p:txBody>
            <a:bodyPr wrap="square" rtlCol="0">
              <a:spAutoFit/>
            </a:bodyPr>
            <a:lstStyle/>
            <a:p>
              <a:r>
                <a:rPr lang="en-US" altLang="zh-CN" sz="4400" dirty="0">
                  <a:solidFill>
                    <a:schemeClr val="tx1"/>
                  </a:solidFill>
                  <a:cs typeface="+mn-ea"/>
                  <a:sym typeface="+mn-lt"/>
                </a:rPr>
                <a:t>02.</a:t>
              </a:r>
            </a:p>
          </p:txBody>
        </p:sp>
        <p:sp>
          <p:nvSpPr>
            <p:cNvPr id="29" name="文本框 28"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4"/>
              </p:custDataLst>
            </p:nvPr>
          </p:nvSpPr>
          <p:spPr>
            <a:xfrm>
              <a:off x="7829" y="4713"/>
              <a:ext cx="8788" cy="1614"/>
            </a:xfrm>
            <a:prstGeom prst="rect">
              <a:avLst/>
            </a:prstGeom>
            <a:noFill/>
          </p:spPr>
          <p:txBody>
            <a:bodyPr wrap="square" rtlCol="0">
              <a:spAutoFit/>
            </a:bodyPr>
            <a:lstStyle/>
            <a:p>
              <a:r>
                <a:rPr lang="zh-CN" altLang="en-US" sz="3600" dirty="0">
                  <a:cs typeface="+mn-ea"/>
                  <a:sym typeface="+mn-lt"/>
                </a:rPr>
                <a:t>清除静态内存块内容</a:t>
              </a:r>
            </a:p>
            <a:p>
              <a:pPr marL="457200" indent="-457200" algn="l">
                <a:lnSpc>
                  <a:spcPct val="140000"/>
                </a:lnSpc>
                <a:buClrTx/>
                <a:buSzTx/>
                <a:buFont typeface="Wingdings" panose="05000000000000000000" charset="0"/>
                <a:buChar char="Ø"/>
              </a:pPr>
              <a:r>
                <a:rPr lang="en-US" altLang="zh-CN" sz="2000" dirty="0">
                  <a:cs typeface="+mn-ea"/>
                  <a:sym typeface="+mn-lt"/>
                </a:rPr>
                <a:t>函数LOS_MemboxClr</a:t>
              </a:r>
            </a:p>
          </p:txBody>
        </p:sp>
        <p:sp>
          <p:nvSpPr>
            <p:cNvPr id="31" name="文本框 3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5"/>
              </p:custDataLst>
            </p:nvPr>
          </p:nvSpPr>
          <p:spPr>
            <a:xfrm>
              <a:off x="6148" y="6877"/>
              <a:ext cx="2773" cy="1210"/>
            </a:xfrm>
            <a:prstGeom prst="rect">
              <a:avLst/>
            </a:prstGeom>
            <a:noFill/>
          </p:spPr>
          <p:txBody>
            <a:bodyPr wrap="square" rtlCol="0">
              <a:spAutoFit/>
            </a:bodyPr>
            <a:lstStyle/>
            <a:p>
              <a:r>
                <a:rPr lang="en-US" altLang="zh-CN" sz="4400" dirty="0">
                  <a:solidFill>
                    <a:schemeClr val="tx1"/>
                  </a:solidFill>
                  <a:cs typeface="+mn-ea"/>
                  <a:sym typeface="+mn-lt"/>
                </a:rPr>
                <a:t>03.</a:t>
              </a:r>
            </a:p>
          </p:txBody>
        </p:sp>
        <p:sp>
          <p:nvSpPr>
            <p:cNvPr id="32" name="文本框 3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custDataLst>
                <p:tags r:id="rId6"/>
              </p:custDataLst>
            </p:nvPr>
          </p:nvSpPr>
          <p:spPr>
            <a:xfrm>
              <a:off x="7829" y="6902"/>
              <a:ext cx="8365" cy="3052"/>
            </a:xfrm>
            <a:prstGeom prst="rect">
              <a:avLst/>
            </a:prstGeom>
            <a:noFill/>
          </p:spPr>
          <p:txBody>
            <a:bodyPr wrap="square" rtlCol="0">
              <a:spAutoFit/>
            </a:bodyPr>
            <a:lstStyle/>
            <a:p>
              <a:r>
                <a:rPr lang="zh-CN" altLang="en-US" sz="3600" dirty="0">
                  <a:cs typeface="+mn-ea"/>
                  <a:sym typeface="+mn-lt"/>
                </a:rPr>
                <a:t>申请、释放静态内存</a:t>
              </a:r>
            </a:p>
            <a:p>
              <a:pPr marL="457200" lvl="0" indent="-457200" algn="l">
                <a:lnSpc>
                  <a:spcPct val="140000"/>
                </a:lnSpc>
                <a:buClrTx/>
                <a:buSzTx/>
                <a:buFont typeface="Wingdings" panose="05000000000000000000" charset="0"/>
                <a:buChar char="Ø"/>
              </a:pPr>
              <a:r>
                <a:rPr lang="en-US" altLang="zh-CN" sz="2000" dirty="0">
                  <a:cs typeface="+mn-ea"/>
                  <a:sym typeface="+mn-lt"/>
                </a:rPr>
                <a:t>函数LOS_MemboxAlloc</a:t>
              </a:r>
            </a:p>
            <a:p>
              <a:pPr marL="457200" lvl="0" indent="-457200" algn="l">
                <a:lnSpc>
                  <a:spcPct val="140000"/>
                </a:lnSpc>
                <a:buClrTx/>
                <a:buSzTx/>
                <a:buFont typeface="Wingdings" panose="05000000000000000000" charset="0"/>
                <a:buChar char="Ø"/>
              </a:pPr>
              <a:r>
                <a:rPr lang="en-US" altLang="zh-CN" sz="2000" dirty="0">
                  <a:cs typeface="+mn-ea"/>
                  <a:sym typeface="+mn-lt"/>
                </a:rPr>
                <a:t>函数LOS_MemboxFree</a:t>
              </a:r>
            </a:p>
            <a:p>
              <a:pPr marL="457200" lvl="0" indent="-457200" algn="l">
                <a:lnSpc>
                  <a:spcPct val="140000"/>
                </a:lnSpc>
                <a:buClrTx/>
                <a:buSzTx/>
                <a:buFont typeface="Wingdings" panose="05000000000000000000" charset="0"/>
                <a:buChar char="Ø"/>
              </a:pPr>
              <a:r>
                <a:rPr lang="en-US" altLang="zh-CN" sz="2000" dirty="0">
                  <a:cs typeface="+mn-ea"/>
                  <a:sym typeface="+mn-lt"/>
                </a:rPr>
                <a:t>函数LOS_OsCheckBoxMem</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000" fill="hold"/>
                                        <p:tgtEl>
                                          <p:spTgt spid="64"/>
                                        </p:tgtEl>
                                        <p:attrNameLst>
                                          <p:attrName>ppt_x</p:attrName>
                                        </p:attrNameLst>
                                      </p:cBhvr>
                                      <p:tavLst>
                                        <p:tav tm="0">
                                          <p:val>
                                            <p:strVal val="0-#ppt_w/2"/>
                                          </p:val>
                                        </p:tav>
                                        <p:tav tm="100000">
                                          <p:val>
                                            <p:strVal val="#ppt_x"/>
                                          </p:val>
                                        </p:tav>
                                      </p:tavLst>
                                    </p:anim>
                                    <p:anim calcmode="lin" valueType="num">
                                      <p:cBhvr additive="base">
                                        <p:cTn id="8" dur="10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grpId="1" nodeType="clickEffect">
                                  <p:stCondLst>
                                    <p:cond delay="0"/>
                                  </p:stCondLst>
                                  <p:childTnLst>
                                    <p:animEffect transition="out" filter="wipe(down)">
                                      <p:cBhvr>
                                        <p:cTn id="12" dur="500"/>
                                        <p:tgtEl>
                                          <p:spTgt spid="64"/>
                                        </p:tgtEl>
                                      </p:cBhvr>
                                    </p:animEffect>
                                    <p:set>
                                      <p:cBhvr>
                                        <p:cTn id="13" dur="1" fill="hold">
                                          <p:stCondLst>
                                            <p:cond delay="499"/>
                                          </p:stCondLst>
                                        </p:cTn>
                                        <p:tgtEl>
                                          <p:spTgt spid="64"/>
                                        </p:tgtEl>
                                        <p:attrNameLst>
                                          <p:attrName>style.visibility</p:attrName>
                                        </p:attrNameLst>
                                      </p:cBhvr>
                                      <p:to>
                                        <p:strVal val="hidden"/>
                                      </p:to>
                                    </p:se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sz="3200" dirty="0">
                <a:cs typeface="+mn-ea"/>
              </a:rPr>
              <a:t>函数LOS_MemboxInit</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3" name="文本框 2"/>
          <p:cNvSpPr txBox="1"/>
          <p:nvPr>
            <p:custDataLst>
              <p:tags r:id="rId1"/>
            </p:custDataLst>
          </p:nvPr>
        </p:nvSpPr>
        <p:spPr>
          <a:xfrm>
            <a:off x="429895" y="947625"/>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sz="2000">
                <a:effectLst>
                  <a:outerShdw blurRad="38100" dist="19050" dir="2700000" algn="tl" rotWithShape="0">
                    <a:schemeClr val="dk1">
                      <a:alpha val="40000"/>
                    </a:schemeClr>
                  </a:outerShdw>
                </a:effectLst>
                <a:sym typeface="+mn-ea"/>
              </a:rPr>
              <a:t>初始化静态内存池函数</a:t>
            </a:r>
          </a:p>
        </p:txBody>
      </p:sp>
      <p:sp>
        <p:nvSpPr>
          <p:cNvPr id="8" name="文本框 7"/>
          <p:cNvSpPr txBox="1"/>
          <p:nvPr>
            <p:custDataLst>
              <p:tags r:id="rId2"/>
            </p:custDataLst>
          </p:nvPr>
        </p:nvSpPr>
        <p:spPr>
          <a:xfrm>
            <a:off x="6241415" y="1376680"/>
            <a:ext cx="2254250" cy="368300"/>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静态内存池的起始地址</a:t>
            </a:r>
          </a:p>
        </p:txBody>
      </p:sp>
      <p:sp>
        <p:nvSpPr>
          <p:cNvPr id="11" name="文本框 10"/>
          <p:cNvSpPr txBox="1"/>
          <p:nvPr>
            <p:custDataLst>
              <p:tags r:id="rId3"/>
            </p:custDataLst>
          </p:nvPr>
        </p:nvSpPr>
        <p:spPr>
          <a:xfrm>
            <a:off x="9529445" y="1824990"/>
            <a:ext cx="2007235" cy="601345"/>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静态内存池中的每个内存块的块大小</a:t>
            </a:r>
          </a:p>
        </p:txBody>
      </p:sp>
      <p:cxnSp>
        <p:nvCxnSpPr>
          <p:cNvPr id="14" name="直接箭头连接符 13"/>
          <p:cNvCxnSpPr/>
          <p:nvPr>
            <p:custDataLst>
              <p:tags r:id="rId4"/>
            </p:custDataLst>
          </p:nvPr>
        </p:nvCxnSpPr>
        <p:spPr>
          <a:xfrm flipV="1">
            <a:off x="5200015" y="1581150"/>
            <a:ext cx="957580" cy="300355"/>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pic>
        <p:nvPicPr>
          <p:cNvPr id="5" name="图片 4"/>
          <p:cNvPicPr>
            <a:picLocks noChangeAspect="1"/>
          </p:cNvPicPr>
          <p:nvPr>
            <p:custDataLst>
              <p:tags r:id="rId5"/>
            </p:custDataLst>
          </p:nvPr>
        </p:nvPicPr>
        <p:blipFill>
          <a:blip r:embed="rId12"/>
          <a:stretch>
            <a:fillRect/>
          </a:stretch>
        </p:blipFill>
        <p:spPr>
          <a:xfrm>
            <a:off x="429895" y="1942465"/>
            <a:ext cx="8229600" cy="3552825"/>
          </a:xfrm>
          <a:prstGeom prst="rect">
            <a:avLst/>
          </a:prstGeom>
        </p:spPr>
      </p:pic>
      <p:grpSp>
        <p:nvGrpSpPr>
          <p:cNvPr id="17" name="组合 16"/>
          <p:cNvGrpSpPr/>
          <p:nvPr/>
        </p:nvGrpSpPr>
        <p:grpSpPr>
          <a:xfrm>
            <a:off x="5808980" y="2125980"/>
            <a:ext cx="3658235" cy="930275"/>
            <a:chOff x="14124" y="4468"/>
            <a:chExt cx="5761" cy="1465"/>
          </a:xfrm>
        </p:grpSpPr>
        <p:sp>
          <p:nvSpPr>
            <p:cNvPr id="9" name="文本框 8"/>
            <p:cNvSpPr txBox="1"/>
            <p:nvPr>
              <p:custDataLst>
                <p:tags r:id="rId7"/>
              </p:custDataLst>
            </p:nvPr>
          </p:nvSpPr>
          <p:spPr>
            <a:xfrm>
              <a:off x="14124" y="5402"/>
              <a:ext cx="4489" cy="531"/>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初始化的静态内存池的总大小</a:t>
              </a:r>
            </a:p>
          </p:txBody>
        </p:sp>
        <p:cxnSp>
          <p:nvCxnSpPr>
            <p:cNvPr id="12" name="直接箭头连接符 11"/>
            <p:cNvCxnSpPr/>
            <p:nvPr>
              <p:custDataLst>
                <p:tags r:id="rId8"/>
              </p:custDataLst>
            </p:nvPr>
          </p:nvCxnSpPr>
          <p:spPr>
            <a:xfrm>
              <a:off x="15995" y="4747"/>
              <a:ext cx="250" cy="509"/>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5" name="直接箭头连接符 14"/>
            <p:cNvCxnSpPr/>
            <p:nvPr>
              <p:custDataLst>
                <p:tags r:id="rId9"/>
              </p:custDataLst>
            </p:nvPr>
          </p:nvCxnSpPr>
          <p:spPr>
            <a:xfrm>
              <a:off x="18503" y="4468"/>
              <a:ext cx="1382" cy="0"/>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grpSp>
      <p:sp>
        <p:nvSpPr>
          <p:cNvPr id="10" name="文本框 9"/>
          <p:cNvSpPr txBox="1"/>
          <p:nvPr>
            <p:custDataLst>
              <p:tags r:id="rId6"/>
            </p:custDataLst>
          </p:nvPr>
        </p:nvSpPr>
        <p:spPr>
          <a:xfrm>
            <a:off x="5808980" y="3283585"/>
            <a:ext cx="4420235" cy="1609725"/>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对传入参数进行校验：</a:t>
            </a:r>
          </a:p>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poolSize需要小于等于*pool开始的内存区域的大小，否则会影响后面的内存区域</a:t>
            </a:r>
          </a:p>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poolSize还需要大于静态内存的头部大小sizeof(LOS_MEMBOX_INFO)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sz="3200" dirty="0">
                <a:cs typeface="+mn-ea"/>
              </a:rPr>
              <a:t>函数LOS_MemboxInit</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22112"/>
            <a:ext cx="1110918" cy="583565"/>
          </a:xfrm>
          <a:prstGeom prst="rect">
            <a:avLst/>
          </a:prstGeom>
          <a:noFill/>
        </p:spPr>
        <p:txBody>
          <a:bodyPr wrap="square" rtlCol="0">
            <a:spAutoFit/>
          </a:bodyPr>
          <a:lstStyle/>
          <a:p>
            <a:r>
              <a:rPr lang="en-US" altLang="zh-CN" sz="3200" dirty="0">
                <a:cs typeface="+mn-ea"/>
                <a:sym typeface="+mn-lt"/>
              </a:rPr>
              <a:t>01.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3" name="文本框 2"/>
          <p:cNvSpPr txBox="1"/>
          <p:nvPr>
            <p:custDataLst>
              <p:tags r:id="rId1"/>
            </p:custDataLst>
          </p:nvPr>
        </p:nvSpPr>
        <p:spPr>
          <a:xfrm>
            <a:off x="429895" y="977470"/>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sz="2000">
                <a:effectLst>
                  <a:outerShdw blurRad="38100" dist="19050" dir="2700000" algn="tl" rotWithShape="0">
                    <a:schemeClr val="dk1">
                      <a:alpha val="40000"/>
                    </a:schemeClr>
                  </a:outerShdw>
                </a:effectLst>
                <a:sym typeface="+mn-ea"/>
              </a:rPr>
              <a:t>初始化静态内存池函数</a:t>
            </a:r>
          </a:p>
        </p:txBody>
      </p:sp>
      <p:pic>
        <p:nvPicPr>
          <p:cNvPr id="8" name="图片 7"/>
          <p:cNvPicPr>
            <a:picLocks noChangeAspect="1"/>
          </p:cNvPicPr>
          <p:nvPr>
            <p:custDataLst>
              <p:tags r:id="rId2"/>
            </p:custDataLst>
          </p:nvPr>
        </p:nvPicPr>
        <p:blipFill>
          <a:blip r:embed="rId5"/>
          <a:stretch>
            <a:fillRect/>
          </a:stretch>
        </p:blipFill>
        <p:spPr>
          <a:xfrm>
            <a:off x="429895" y="1604010"/>
            <a:ext cx="9915525" cy="4467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sz="3200" dirty="0">
                <a:cs typeface="+mn-ea"/>
              </a:rPr>
              <a:t>函数LOS_MemboxClr</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3" name="文本框 2"/>
          <p:cNvSpPr txBox="1"/>
          <p:nvPr>
            <p:custDataLst>
              <p:tags r:id="rId1"/>
            </p:custDataLst>
          </p:nvPr>
        </p:nvSpPr>
        <p:spPr>
          <a:xfrm>
            <a:off x="429895" y="1160145"/>
            <a:ext cx="2593340" cy="398780"/>
          </a:xfrm>
          <a:prstGeom prst="rect">
            <a:avLst/>
          </a:prstGeom>
          <a:noFill/>
        </p:spPr>
        <p:txBody>
          <a:bodyPr wrap="square" rtlCol="0" anchor="t">
            <a:spAutoFit/>
            <a:scene3d>
              <a:camera prst="orthographicFront"/>
              <a:lightRig rig="threePt" dir="t"/>
            </a:scene3d>
          </a:bodyPr>
          <a:lstStyle/>
          <a:p>
            <a:pPr lvl="0" algn="l">
              <a:buClrTx/>
              <a:buSzTx/>
              <a:buFontTx/>
            </a:pPr>
            <a:r>
              <a:rPr lang="zh-CN" altLang="en-US" sz="2000" dirty="0">
                <a:sym typeface="+mn-ea"/>
              </a:rPr>
              <a:t>清除静态内存块内容</a:t>
            </a:r>
            <a:endParaRPr lang="zh-CN" sz="2000">
              <a:solidFill>
                <a:schemeClr val="tx1"/>
              </a:solidFill>
              <a:effectLst>
                <a:outerShdw blurRad="38100" dist="19050" dir="2700000" algn="tl" rotWithShape="0">
                  <a:schemeClr val="dk1">
                    <a:alpha val="40000"/>
                  </a:schemeClr>
                </a:outerShdw>
              </a:effectLst>
              <a:sym typeface="+mn-ea"/>
            </a:endParaRPr>
          </a:p>
        </p:txBody>
      </p:sp>
      <p:pic>
        <p:nvPicPr>
          <p:cNvPr id="19" name="图片 18"/>
          <p:cNvPicPr>
            <a:picLocks noChangeAspect="1"/>
          </p:cNvPicPr>
          <p:nvPr>
            <p:custDataLst>
              <p:tags r:id="rId2"/>
            </p:custDataLst>
          </p:nvPr>
        </p:nvPicPr>
        <p:blipFill>
          <a:blip r:embed="rId13"/>
          <a:stretch>
            <a:fillRect/>
          </a:stretch>
        </p:blipFill>
        <p:spPr>
          <a:xfrm>
            <a:off x="429895" y="2168525"/>
            <a:ext cx="11062335" cy="3376930"/>
          </a:xfrm>
          <a:prstGeom prst="rect">
            <a:avLst/>
          </a:prstGeom>
        </p:spPr>
      </p:pic>
      <p:sp>
        <p:nvSpPr>
          <p:cNvPr id="8" name="文本框 7"/>
          <p:cNvSpPr txBox="1"/>
          <p:nvPr>
            <p:custDataLst>
              <p:tags r:id="rId3"/>
            </p:custDataLst>
          </p:nvPr>
        </p:nvSpPr>
        <p:spPr>
          <a:xfrm>
            <a:off x="7765415" y="1177925"/>
            <a:ext cx="1441450" cy="645160"/>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初始化过的静态内存池地址</a:t>
            </a:r>
          </a:p>
        </p:txBody>
      </p:sp>
      <p:sp>
        <p:nvSpPr>
          <p:cNvPr id="10" name="文本框 9"/>
          <p:cNvSpPr txBox="1"/>
          <p:nvPr>
            <p:custDataLst>
              <p:tags r:id="rId4"/>
            </p:custDataLst>
          </p:nvPr>
        </p:nvSpPr>
        <p:spPr>
          <a:xfrm>
            <a:off x="8604885" y="2858135"/>
            <a:ext cx="2997200" cy="564515"/>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注意：不是内存块的节点地址，每个内存块的节点区不能清除。</a:t>
            </a:r>
          </a:p>
        </p:txBody>
      </p:sp>
      <p:sp>
        <p:nvSpPr>
          <p:cNvPr id="12" name="文本框 11"/>
          <p:cNvSpPr txBox="1"/>
          <p:nvPr>
            <p:custDataLst>
              <p:tags r:id="rId5"/>
            </p:custDataLst>
          </p:nvPr>
        </p:nvSpPr>
        <p:spPr>
          <a:xfrm>
            <a:off x="6746875" y="5344795"/>
            <a:ext cx="4214495" cy="368300"/>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调用了memset_s函数来重置内存块的数据区</a:t>
            </a:r>
          </a:p>
        </p:txBody>
      </p:sp>
      <p:cxnSp>
        <p:nvCxnSpPr>
          <p:cNvPr id="14" name="直接箭头连接符 13"/>
          <p:cNvCxnSpPr/>
          <p:nvPr>
            <p:custDataLst>
              <p:tags r:id="rId6"/>
            </p:custDataLst>
          </p:nvPr>
        </p:nvCxnSpPr>
        <p:spPr>
          <a:xfrm flipV="1">
            <a:off x="8486140" y="1885950"/>
            <a:ext cx="0" cy="304800"/>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9" name="文本框 8"/>
          <p:cNvSpPr txBox="1"/>
          <p:nvPr>
            <p:custDataLst>
              <p:tags r:id="rId7"/>
            </p:custDataLst>
          </p:nvPr>
        </p:nvSpPr>
        <p:spPr>
          <a:xfrm>
            <a:off x="9389745" y="1052830"/>
            <a:ext cx="1685925" cy="833120"/>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需要清除内容的静态内存块的数据区的起始地址。</a:t>
            </a:r>
          </a:p>
        </p:txBody>
      </p:sp>
      <p:sp>
        <p:nvSpPr>
          <p:cNvPr id="11" name="文本框 10"/>
          <p:cNvSpPr txBox="1"/>
          <p:nvPr>
            <p:custDataLst>
              <p:tags r:id="rId8"/>
            </p:custDataLst>
          </p:nvPr>
        </p:nvSpPr>
        <p:spPr>
          <a:xfrm>
            <a:off x="6746875" y="3686175"/>
            <a:ext cx="4002405" cy="368300"/>
          </a:xfrm>
          <a:prstGeom prst="rect">
            <a:avLst/>
          </a:prstGeom>
          <a:solidFill>
            <a:srgbClr val="8A94CD"/>
          </a:solidFill>
        </p:spPr>
        <p:txBody>
          <a:bodyPr vert="horz" wrap="square" lIns="91440" tIns="45720" rIns="91440" bIns="45720" rtlCol="0" anchor="t">
            <a:noAutofit/>
            <a:scene3d>
              <a:camera prst="orthographicFront"/>
              <a:lightRig rig="threePt" dir="t"/>
            </a:scene3d>
          </a:bodyPr>
          <a:lstStyle/>
          <a:p>
            <a:pPr lvl="0" indent="-228600" algn="l">
              <a:spcBef>
                <a:spcPts val="1000"/>
              </a:spcBef>
              <a:buClrTx/>
              <a:buSzTx/>
              <a:buFontTx/>
            </a:pPr>
            <a:r>
              <a:rPr lang="zh-CN" altLang="en-US" sz="1600">
                <a:effectLst>
                  <a:outerShdw blurRad="38100" dist="19050" dir="2700000" algn="tl" rotWithShape="0">
                    <a:schemeClr val="dk1">
                      <a:alpha val="40000"/>
                    </a:schemeClr>
                  </a:outerShdw>
                </a:effectLst>
                <a:sym typeface="+mn-ea"/>
              </a:rPr>
              <a:t>校验参数，确认pool以及box不为空指针。</a:t>
            </a:r>
          </a:p>
        </p:txBody>
      </p:sp>
      <p:cxnSp>
        <p:nvCxnSpPr>
          <p:cNvPr id="15" name="直接箭头连接符 14"/>
          <p:cNvCxnSpPr/>
          <p:nvPr>
            <p:custDataLst>
              <p:tags r:id="rId9"/>
            </p:custDataLst>
          </p:nvPr>
        </p:nvCxnSpPr>
        <p:spPr>
          <a:xfrm flipV="1">
            <a:off x="10231120" y="1921510"/>
            <a:ext cx="3175" cy="285750"/>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a:endCxn id="10" idx="0"/>
          </p:cNvCxnSpPr>
          <p:nvPr>
            <p:custDataLst>
              <p:tags r:id="rId10"/>
            </p:custDataLst>
          </p:nvPr>
        </p:nvCxnSpPr>
        <p:spPr>
          <a:xfrm>
            <a:off x="10102850" y="2597150"/>
            <a:ext cx="635" cy="260985"/>
          </a:xfrm>
          <a:prstGeom prst="straightConnector1">
            <a:avLst/>
          </a:prstGeom>
          <a:ln w="38100">
            <a:headEnd type="oval" w="med" len="med"/>
            <a:tailEnd type="triangle" w="med" len="med"/>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sz="3200" dirty="0">
                <a:cs typeface="+mn-ea"/>
              </a:rPr>
              <a:t>函数LOS_MemboxAlloc</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03.1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1107010"/>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sz="2000">
                <a:effectLst>
                  <a:outerShdw blurRad="38100" dist="19050" dir="2700000" algn="tl" rotWithShape="0">
                    <a:schemeClr val="dk1">
                      <a:alpha val="40000"/>
                    </a:schemeClr>
                  </a:outerShdw>
                </a:effectLst>
              </a:rPr>
              <a:t>从指定的静态内存池中申请一块静态内存块,整个内核源码只有 OsSwtmrScan中用到了静态内存</a:t>
            </a:r>
          </a:p>
        </p:txBody>
      </p:sp>
      <p:pic>
        <p:nvPicPr>
          <p:cNvPr id="26" name="图片 25"/>
          <p:cNvPicPr>
            <a:picLocks noChangeAspect="1"/>
          </p:cNvPicPr>
          <p:nvPr>
            <p:custDataLst>
              <p:tags r:id="rId2"/>
            </p:custDataLst>
          </p:nvPr>
        </p:nvPicPr>
        <p:blipFill>
          <a:blip r:embed="rId5"/>
          <a:stretch>
            <a:fillRect/>
          </a:stretch>
        </p:blipFill>
        <p:spPr>
          <a:xfrm>
            <a:off x="429895" y="1636395"/>
            <a:ext cx="8315325" cy="4486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sz="3200" dirty="0">
                <a:cs typeface="+mn-ea"/>
              </a:rPr>
              <a:t>函数LOS_MemboxFree</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03.2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3" name="文本框 2"/>
          <p:cNvSpPr txBox="1"/>
          <p:nvPr>
            <p:custDataLst>
              <p:tags r:id="rId1"/>
            </p:custDataLst>
          </p:nvPr>
        </p:nvSpPr>
        <p:spPr>
          <a:xfrm>
            <a:off x="429895" y="971755"/>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sz="2000">
                <a:effectLst>
                  <a:outerShdw blurRad="38100" dist="19050" dir="2700000" algn="tl" rotWithShape="0">
                    <a:schemeClr val="dk1">
                      <a:alpha val="40000"/>
                    </a:schemeClr>
                  </a:outerShdw>
                </a:effectLst>
              </a:rPr>
              <a:t>释放指定的一块静态内存块</a:t>
            </a:r>
          </a:p>
        </p:txBody>
      </p:sp>
      <p:pic>
        <p:nvPicPr>
          <p:cNvPr id="8" name="图片 7"/>
          <p:cNvPicPr>
            <a:picLocks noChangeAspect="1"/>
          </p:cNvPicPr>
          <p:nvPr>
            <p:custDataLst>
              <p:tags r:id="rId2"/>
            </p:custDataLst>
          </p:nvPr>
        </p:nvPicPr>
        <p:blipFill>
          <a:blip r:embed="rId5"/>
          <a:stretch>
            <a:fillRect/>
          </a:stretch>
        </p:blipFill>
        <p:spPr>
          <a:xfrm>
            <a:off x="429895" y="1554480"/>
            <a:ext cx="9532620" cy="46748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426065" cy="583565"/>
          </a:xfrm>
          <a:prstGeom prst="rect">
            <a:avLst/>
          </a:prstGeom>
          <a:noFill/>
        </p:spPr>
        <p:txBody>
          <a:bodyPr wrap="square" rtlCol="0">
            <a:spAutoFit/>
          </a:bodyPr>
          <a:lstStyle/>
          <a:p>
            <a:r>
              <a:rPr sz="3200" dirty="0">
                <a:cs typeface="+mn-ea"/>
              </a:rPr>
              <a:t>函数OsCheckBoxMem</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03.3</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sp>
        <p:nvSpPr>
          <p:cNvPr id="13" name="文本框 12"/>
          <p:cNvSpPr txBox="1"/>
          <p:nvPr>
            <p:custDataLst>
              <p:tags r:id="rId1"/>
            </p:custDataLst>
          </p:nvPr>
        </p:nvSpPr>
        <p:spPr>
          <a:xfrm>
            <a:off x="429895" y="946355"/>
            <a:ext cx="11638915" cy="429895"/>
          </a:xfrm>
          <a:prstGeom prst="rect">
            <a:avLst/>
          </a:prstGeom>
          <a:noFill/>
        </p:spPr>
        <p:txBody>
          <a:bodyPr wrap="square" rtlCol="0" anchor="t">
            <a:spAutoFit/>
            <a:scene3d>
              <a:camera prst="orthographicFront"/>
              <a:lightRig rig="threePt" dir="t"/>
            </a:scene3d>
          </a:bodyPr>
          <a:lstStyle/>
          <a:p>
            <a:pPr>
              <a:lnSpc>
                <a:spcPct val="110000"/>
              </a:lnSpc>
            </a:pPr>
            <a:r>
              <a:rPr sz="2000">
                <a:effectLst>
                  <a:outerShdw blurRad="38100" dist="19050" dir="2700000" algn="tl" rotWithShape="0">
                    <a:schemeClr val="dk1">
                      <a:alpha val="40000"/>
                    </a:schemeClr>
                  </a:outerShdw>
                </a:effectLst>
                <a:sym typeface="+mn-ea"/>
              </a:rPr>
              <a:t>校验函数</a:t>
            </a:r>
            <a:endParaRPr lang="zh-CN" sz="2000">
              <a:solidFill>
                <a:schemeClr val="tx1"/>
              </a:solidFill>
              <a:effectLst>
                <a:outerShdw blurRad="38100" dist="19050" dir="2700000" algn="tl" rotWithShape="0">
                  <a:schemeClr val="dk1">
                    <a:alpha val="40000"/>
                  </a:schemeClr>
                </a:outerShdw>
              </a:effectLst>
              <a:sym typeface="+mn-ea"/>
            </a:endParaRPr>
          </a:p>
        </p:txBody>
      </p:sp>
      <p:pic>
        <p:nvPicPr>
          <p:cNvPr id="20" name="图片 19"/>
          <p:cNvPicPr>
            <a:picLocks noChangeAspect="1"/>
          </p:cNvPicPr>
          <p:nvPr>
            <p:custDataLst>
              <p:tags r:id="rId2"/>
            </p:custDataLst>
          </p:nvPr>
        </p:nvPicPr>
        <p:blipFill>
          <a:blip r:embed="rId5"/>
          <a:stretch>
            <a:fillRect/>
          </a:stretch>
        </p:blipFill>
        <p:spPr>
          <a:xfrm>
            <a:off x="429895" y="1578610"/>
            <a:ext cx="11436985" cy="34944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160145" y="154305"/>
            <a:ext cx="5448300" cy="583565"/>
          </a:xfrm>
          <a:prstGeom prst="rect">
            <a:avLst/>
          </a:prstGeom>
          <a:noFill/>
        </p:spPr>
        <p:txBody>
          <a:bodyPr wrap="square" rtlCol="0">
            <a:spAutoFit/>
          </a:bodyPr>
          <a:lstStyle/>
          <a:p>
            <a:r>
              <a:rPr lang="zh-CN" altLang="en-US" sz="3200" dirty="0">
                <a:cs typeface="+mn-ea"/>
                <a:sym typeface="+mn-lt"/>
              </a:rPr>
              <a:t>物理内存区VmPhysArea</a:t>
            </a:r>
            <a:endParaRPr lang="en-US" altLang="zh-CN" sz="3200" dirty="0">
              <a:cs typeface="+mn-ea"/>
              <a:sym typeface="+mn-lt"/>
            </a:endParaRP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4775"/>
          </a:xfrm>
          <a:prstGeom prst="rect">
            <a:avLst/>
          </a:prstGeom>
          <a:noFill/>
        </p:spPr>
        <p:txBody>
          <a:bodyPr wrap="square" rtlCol="0">
            <a:spAutoFit/>
          </a:bodyPr>
          <a:lstStyle/>
          <a:p>
            <a:r>
              <a:rPr lang="en-US" altLang="zh-CN" sz="3200" dirty="0">
                <a:cs typeface="+mn-ea"/>
                <a:sym typeface="+mn-lt"/>
              </a:rPr>
              <a:t>01.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5" name="图片 4"/>
          <p:cNvPicPr>
            <a:picLocks noChangeAspect="1"/>
          </p:cNvPicPr>
          <p:nvPr>
            <p:custDataLst>
              <p:tags r:id="rId1"/>
            </p:custDataLst>
          </p:nvPr>
        </p:nvPicPr>
        <p:blipFill>
          <a:blip r:embed="rId6"/>
          <a:srcRect t="18352"/>
          <a:stretch>
            <a:fillRect/>
          </a:stretch>
        </p:blipFill>
        <p:spPr>
          <a:xfrm>
            <a:off x="429895" y="4154170"/>
            <a:ext cx="4956175" cy="1082040"/>
          </a:xfrm>
          <a:prstGeom prst="rect">
            <a:avLst/>
          </a:prstGeom>
        </p:spPr>
      </p:pic>
      <p:sp>
        <p:nvSpPr>
          <p:cNvPr id="6" name="矩形 5"/>
          <p:cNvSpPr/>
          <p:nvPr>
            <p:custDataLst>
              <p:tags r:id="rId2"/>
            </p:custDataLst>
          </p:nvPr>
        </p:nvSpPr>
        <p:spPr>
          <a:xfrm>
            <a:off x="429895" y="3686175"/>
            <a:ext cx="2214880" cy="398780"/>
          </a:xfrm>
          <a:prstGeom prst="rect">
            <a:avLst/>
          </a:prstGeom>
        </p:spPr>
        <p:txBody>
          <a:bodyPr wrap="none">
            <a:spAutoFit/>
            <a:scene3d>
              <a:camera prst="orthographicFront"/>
              <a:lightRig rig="threePt" dir="t"/>
            </a:scene3d>
          </a:bodyPr>
          <a:lstStyle/>
          <a:p>
            <a:r>
              <a:rPr lang="zh-CN" altLang="en-US" sz="2000" dirty="0">
                <a:solidFill>
                  <a:srgbClr val="FF0000"/>
                </a:solidFill>
                <a:effectLst>
                  <a:outerShdw blurRad="38100" dist="19050" dir="2700000" algn="tl" rotWithShape="0">
                    <a:schemeClr val="dk1">
                      <a:alpha val="40000"/>
                    </a:schemeClr>
                  </a:outerShdw>
                </a:effectLst>
              </a:rPr>
              <a:t>物理内存区结构体</a:t>
            </a:r>
          </a:p>
        </p:txBody>
      </p:sp>
      <p:pic>
        <p:nvPicPr>
          <p:cNvPr id="4" name="图片 3"/>
          <p:cNvPicPr>
            <a:picLocks noChangeAspect="1"/>
          </p:cNvPicPr>
          <p:nvPr>
            <p:custDataLst>
              <p:tags r:id="rId3"/>
            </p:custDataLst>
          </p:nvPr>
        </p:nvPicPr>
        <p:blipFill>
          <a:blip r:embed="rId7"/>
          <a:stretch>
            <a:fillRect/>
          </a:stretch>
        </p:blipFill>
        <p:spPr>
          <a:xfrm>
            <a:off x="429895" y="1594485"/>
            <a:ext cx="8235315" cy="1315720"/>
          </a:xfrm>
          <a:prstGeom prst="rect">
            <a:avLst/>
          </a:prstGeom>
        </p:spPr>
      </p:pic>
      <p:sp>
        <p:nvSpPr>
          <p:cNvPr id="18" name="矩形 17"/>
          <p:cNvSpPr/>
          <p:nvPr/>
        </p:nvSpPr>
        <p:spPr>
          <a:xfrm>
            <a:off x="429895" y="1195705"/>
            <a:ext cx="1960880" cy="398780"/>
          </a:xfrm>
          <a:prstGeom prst="rect">
            <a:avLst/>
          </a:prstGeom>
        </p:spPr>
        <p:txBody>
          <a:bodyPr wrap="none">
            <a:spAutoFit/>
            <a:scene3d>
              <a:camera prst="orthographicFront"/>
              <a:lightRig rig="threePt" dir="t"/>
            </a:scene3d>
          </a:bodyPr>
          <a:lstStyle/>
          <a:p>
            <a:r>
              <a:rPr lang="zh-CN" altLang="en-US" sz="2000" dirty="0">
                <a:solidFill>
                  <a:srgbClr val="FF0000"/>
                </a:solidFill>
                <a:effectLst>
                  <a:outerShdw blurRad="38100" dist="19050" dir="2700000" algn="tl" rotWithShape="0">
                    <a:schemeClr val="dk1">
                      <a:alpha val="40000"/>
                    </a:schemeClr>
                  </a:outerShdw>
                </a:effectLst>
              </a:rPr>
              <a:t>物理内存区数组</a:t>
            </a:r>
          </a:p>
        </p:txBody>
      </p:sp>
      <p:sp>
        <p:nvSpPr>
          <p:cNvPr id="7" name="文本框 6"/>
          <p:cNvSpPr txBox="1"/>
          <p:nvPr/>
        </p:nvSpPr>
        <p:spPr>
          <a:xfrm>
            <a:off x="8650605" y="1262380"/>
            <a:ext cx="3361690" cy="1568450"/>
          </a:xfrm>
          <a:prstGeom prst="rect">
            <a:avLst/>
          </a:prstGeom>
          <a:solidFill>
            <a:srgbClr val="8A94CD"/>
          </a:solidFill>
        </p:spPr>
        <p:txBody>
          <a:bodyPr wrap="square" rtlCol="0" anchor="t">
            <a:spAutoFit/>
            <a:scene3d>
              <a:camera prst="orthographicFront"/>
              <a:lightRig rig="threePt" dir="t"/>
            </a:scene3d>
          </a:bodyPr>
          <a:lstStyle/>
          <a:p>
            <a:pPr lvl="0" algn="l">
              <a:lnSpc>
                <a:spcPct val="120000"/>
              </a:lnSpc>
              <a:buClrTx/>
              <a:buSzTx/>
              <a:buFontTx/>
            </a:pPr>
            <a:r>
              <a:rPr lang="zh-CN" altLang="en-US" sz="2000">
                <a:effectLst>
                  <a:outerShdw blurRad="38100" dist="19050" dir="2700000" algn="tl" rotWithShape="0">
                    <a:schemeClr val="dk1">
                      <a:alpha val="40000"/>
                    </a:schemeClr>
                  </a:outerShdw>
                </a:effectLst>
                <a:sym typeface="+mn-ea"/>
              </a:rPr>
              <a:t>段一开始是怎么划分的？</a:t>
            </a:r>
          </a:p>
          <a:p>
            <a:pPr lvl="0" algn="l">
              <a:lnSpc>
                <a:spcPct val="120000"/>
              </a:lnSpc>
              <a:buClrTx/>
              <a:buSzTx/>
              <a:buFontTx/>
            </a:pPr>
            <a:r>
              <a:rPr lang="zh-CN" altLang="en-US" sz="2000">
                <a:effectLst>
                  <a:outerShdw blurRad="38100" dist="19050" dir="2700000" algn="tl" rotWithShape="0">
                    <a:schemeClr val="dk1">
                      <a:alpha val="40000"/>
                    </a:schemeClr>
                  </a:outerShdw>
                </a:effectLst>
                <a:sym typeface="+mn-ea"/>
              </a:rPr>
              <a:t>需要方案提供商手动配置，存在静态的全局变量中，</a:t>
            </a:r>
          </a:p>
          <a:p>
            <a:pPr lvl="0" algn="l">
              <a:lnSpc>
                <a:spcPct val="120000"/>
              </a:lnSpc>
              <a:buClrTx/>
              <a:buSzTx/>
              <a:buFontTx/>
            </a:pPr>
            <a:r>
              <a:rPr lang="zh-CN" altLang="en-US" sz="2000">
                <a:effectLst>
                  <a:outerShdw blurRad="38100" dist="19050" dir="2700000" algn="tl" rotWithShape="0">
                    <a:schemeClr val="dk1">
                      <a:alpha val="40000"/>
                    </a:schemeClr>
                  </a:outerShdw>
                </a:effectLst>
                <a:sym typeface="+mn-ea"/>
              </a:rPr>
              <a:t>鸿蒙默认只配置了一段.</a:t>
            </a:r>
          </a:p>
        </p:txBody>
      </p:sp>
      <p:sp>
        <p:nvSpPr>
          <p:cNvPr id="8" name="文本框 7"/>
          <p:cNvSpPr txBox="1"/>
          <p:nvPr/>
        </p:nvSpPr>
        <p:spPr>
          <a:xfrm>
            <a:off x="8665210" y="3777615"/>
            <a:ext cx="3362325" cy="1198880"/>
          </a:xfrm>
          <a:prstGeom prst="rect">
            <a:avLst/>
          </a:prstGeom>
          <a:solidFill>
            <a:srgbClr val="8A94CD"/>
          </a:solidFill>
        </p:spPr>
        <p:txBody>
          <a:bodyPr wrap="square" rtlCol="0" anchor="t">
            <a:spAutoFit/>
            <a:scene3d>
              <a:camera prst="orthographicFront"/>
              <a:lightRig rig="threePt" dir="t"/>
            </a:scene3d>
          </a:bodyPr>
          <a:lstStyle/>
          <a:p>
            <a:pPr lvl="0" algn="l">
              <a:lnSpc>
                <a:spcPct val="120000"/>
              </a:lnSpc>
              <a:buClrTx/>
              <a:buSzTx/>
              <a:buFontTx/>
            </a:pPr>
            <a:r>
              <a:rPr lang="zh-CN" altLang="en-US" sz="2000">
                <a:effectLst>
                  <a:outerShdw blurRad="38100" dist="19050" dir="2700000" algn="tl" rotWithShape="0">
                    <a:schemeClr val="dk1">
                      <a:alpha val="40000"/>
                    </a:schemeClr>
                  </a:outerShdw>
                </a:effectLst>
                <a:sym typeface="+mn-ea"/>
              </a:rPr>
              <a:t>信息较少，主要记录开始地址和大小，为一块物理内存的最简单描述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092835" y="128270"/>
            <a:ext cx="5448300" cy="583565"/>
          </a:xfrm>
          <a:prstGeom prst="rect">
            <a:avLst/>
          </a:prstGeom>
          <a:noFill/>
        </p:spPr>
        <p:txBody>
          <a:bodyPr wrap="square" rtlCol="0">
            <a:spAutoFit/>
          </a:bodyPr>
          <a:lstStyle/>
          <a:p>
            <a:r>
              <a:rPr lang="zh-CN" altLang="en-US" sz="3200" dirty="0">
                <a:cs typeface="+mn-ea"/>
                <a:sym typeface="+mn-lt"/>
              </a:rPr>
              <a:t>物理内存段LosVmPhysSeg</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20" name="图片 19"/>
          <p:cNvPicPr>
            <a:picLocks noChangeAspect="1"/>
          </p:cNvPicPr>
          <p:nvPr>
            <p:custDataLst>
              <p:tags r:id="rId1"/>
            </p:custDataLst>
          </p:nvPr>
        </p:nvPicPr>
        <p:blipFill>
          <a:blip r:embed="rId7"/>
          <a:stretch>
            <a:fillRect/>
          </a:stretch>
        </p:blipFill>
        <p:spPr>
          <a:xfrm>
            <a:off x="353695" y="5001260"/>
            <a:ext cx="6926580" cy="1345565"/>
          </a:xfrm>
          <a:prstGeom prst="rect">
            <a:avLst/>
          </a:prstGeom>
        </p:spPr>
      </p:pic>
      <p:pic>
        <p:nvPicPr>
          <p:cNvPr id="10" name="图片 9"/>
          <p:cNvPicPr>
            <a:picLocks noChangeAspect="1"/>
          </p:cNvPicPr>
          <p:nvPr>
            <p:custDataLst>
              <p:tags r:id="rId2"/>
            </p:custDataLst>
          </p:nvPr>
        </p:nvPicPr>
        <p:blipFill>
          <a:blip r:embed="rId8"/>
          <a:stretch>
            <a:fillRect/>
          </a:stretch>
        </p:blipFill>
        <p:spPr>
          <a:xfrm>
            <a:off x="429895" y="912495"/>
            <a:ext cx="7491730" cy="521335"/>
          </a:xfrm>
          <a:prstGeom prst="rect">
            <a:avLst/>
          </a:prstGeom>
        </p:spPr>
      </p:pic>
      <p:pic>
        <p:nvPicPr>
          <p:cNvPr id="24" name="图片 23"/>
          <p:cNvPicPr>
            <a:picLocks noChangeAspect="1"/>
          </p:cNvPicPr>
          <p:nvPr>
            <p:custDataLst>
              <p:tags r:id="rId3"/>
            </p:custDataLst>
          </p:nvPr>
        </p:nvPicPr>
        <p:blipFill>
          <a:blip r:embed="rId9"/>
          <a:srcRect l="1225"/>
          <a:stretch>
            <a:fillRect/>
          </a:stretch>
        </p:blipFill>
        <p:spPr>
          <a:xfrm>
            <a:off x="353695" y="2165350"/>
            <a:ext cx="11381740" cy="2527935"/>
          </a:xfrm>
          <a:prstGeom prst="rect">
            <a:avLst/>
          </a:prstGeom>
        </p:spPr>
      </p:pic>
      <p:sp>
        <p:nvSpPr>
          <p:cNvPr id="42" name="文本框 41"/>
          <p:cNvSpPr txBox="1"/>
          <p:nvPr/>
        </p:nvSpPr>
        <p:spPr>
          <a:xfrm>
            <a:off x="8311515" y="1465580"/>
            <a:ext cx="3538855" cy="1568450"/>
          </a:xfrm>
          <a:prstGeom prst="rect">
            <a:avLst/>
          </a:prstGeom>
          <a:solidFill>
            <a:srgbClr val="8A94CD"/>
          </a:solidFill>
        </p:spPr>
        <p:txBody>
          <a:bodyPr wrap="square" rtlCol="0" anchor="t">
            <a:spAutoFit/>
            <a:scene3d>
              <a:camera prst="orthographicFront"/>
              <a:lightRig rig="threePt" dir="t"/>
            </a:scene3d>
          </a:bodyPr>
          <a:lstStyle/>
          <a:p>
            <a:pPr lvl="0" algn="l">
              <a:lnSpc>
                <a:spcPct val="120000"/>
              </a:lnSpc>
              <a:buClrTx/>
              <a:buSzTx/>
              <a:buFontTx/>
            </a:pPr>
            <a:r>
              <a:rPr lang="zh-CN" altLang="en-US" sz="2000">
                <a:effectLst>
                  <a:outerShdw blurRad="38100" dist="19050" dir="2700000" algn="tl" rotWithShape="0">
                    <a:schemeClr val="dk1">
                      <a:alpha val="40000"/>
                    </a:schemeClr>
                  </a:outerShdw>
                </a:effectLst>
                <a:sym typeface="+mn-ea"/>
              </a:rPr>
              <a:t>除了物理内存块开始地址和大小，还维护物理页开始地址，空闲物理页伙伴链表，LRU链表，相应的自旋锁等信息</a:t>
            </a:r>
          </a:p>
        </p:txBody>
      </p:sp>
      <p:sp>
        <p:nvSpPr>
          <p:cNvPr id="25" name="文本框 24"/>
          <p:cNvSpPr txBox="1"/>
          <p:nvPr/>
        </p:nvSpPr>
        <p:spPr>
          <a:xfrm>
            <a:off x="8431258" y="4105592"/>
            <a:ext cx="3538855" cy="1568450"/>
          </a:xfrm>
          <a:prstGeom prst="rect">
            <a:avLst/>
          </a:prstGeom>
          <a:solidFill>
            <a:srgbClr val="8A94CD"/>
          </a:solidFill>
        </p:spPr>
        <p:txBody>
          <a:bodyPr wrap="square" rtlCol="0" anchor="t">
            <a:spAutoFit/>
            <a:scene3d>
              <a:camera prst="orthographicFront"/>
              <a:lightRig rig="threePt" dir="t"/>
            </a:scene3d>
          </a:bodyPr>
          <a:lstStyle/>
          <a:p>
            <a:pPr lvl="0" algn="l">
              <a:lnSpc>
                <a:spcPct val="120000"/>
              </a:lnSpc>
              <a:buClrTx/>
              <a:buSzTx/>
              <a:buFontTx/>
            </a:pPr>
            <a:r>
              <a:rPr lang="zh-CN" altLang="en-US" sz="2000" dirty="0">
                <a:effectLst>
                  <a:outerShdw blurRad="38100" dist="19050" dir="2700000" algn="tl" rotWithShape="0">
                    <a:schemeClr val="dk1">
                      <a:alpha val="40000"/>
                    </a:schemeClr>
                  </a:outerShdw>
                </a:effectLst>
                <a:sym typeface="+mn-ea"/>
              </a:rPr>
              <a:t>空闲物理内存页的伙伴双向链表。在内核的各个模块都能看到双向链表的身影，是鸿蒙内核最重要的结构体。</a:t>
            </a:r>
          </a:p>
        </p:txBody>
      </p:sp>
      <p:pic>
        <p:nvPicPr>
          <p:cNvPr id="15" name="图片 14"/>
          <p:cNvPicPr>
            <a:picLocks noChangeAspect="1"/>
          </p:cNvPicPr>
          <p:nvPr>
            <p:custDataLst>
              <p:tags r:id="rId4"/>
            </p:custDataLst>
          </p:nvPr>
        </p:nvPicPr>
        <p:blipFill>
          <a:blip r:embed="rId10"/>
          <a:stretch>
            <a:fillRect/>
          </a:stretch>
        </p:blipFill>
        <p:spPr>
          <a:xfrm>
            <a:off x="353695" y="1527810"/>
            <a:ext cx="7091680" cy="436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541145" y="160020"/>
            <a:ext cx="10372090" cy="583565"/>
          </a:xfrm>
          <a:prstGeom prst="rect">
            <a:avLst/>
          </a:prstGeom>
          <a:noFill/>
        </p:spPr>
        <p:txBody>
          <a:bodyPr wrap="square" rtlCol="0">
            <a:spAutoFit/>
          </a:bodyPr>
          <a:lstStyle/>
          <a:p>
            <a:r>
              <a:rPr lang="zh-CN" altLang="en-US" sz="3200" dirty="0">
                <a:cs typeface="+mn-ea"/>
                <a:sym typeface="+mn-lt"/>
              </a:rPr>
              <a:t>伙伴算法中空闲内存页节点链表数组</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429946" y="160212"/>
            <a:ext cx="1110918" cy="583565"/>
          </a:xfrm>
          <a:prstGeom prst="rect">
            <a:avLst/>
          </a:prstGeom>
          <a:noFill/>
        </p:spPr>
        <p:txBody>
          <a:bodyPr wrap="square" rtlCol="0">
            <a:spAutoFit/>
          </a:bodyPr>
          <a:lstStyle/>
          <a:p>
            <a:r>
              <a:rPr lang="en-US" altLang="zh-CN" sz="3200" dirty="0">
                <a:cs typeface="+mn-ea"/>
                <a:sym typeface="+mn-lt"/>
              </a:rPr>
              <a:t>02.1</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pic>
        <p:nvPicPr>
          <p:cNvPr id="100" name="图片 99"/>
          <p:cNvPicPr/>
          <p:nvPr/>
        </p:nvPicPr>
        <p:blipFill>
          <a:blip r:embed="rId3"/>
          <a:stretch>
            <a:fillRect/>
          </a:stretch>
        </p:blipFill>
        <p:spPr>
          <a:xfrm>
            <a:off x="429895" y="1355725"/>
            <a:ext cx="6229350" cy="4356735"/>
          </a:xfrm>
          <a:prstGeom prst="rect">
            <a:avLst/>
          </a:prstGeom>
          <a:noFill/>
          <a:ln w="9525">
            <a:noFill/>
          </a:ln>
        </p:spPr>
      </p:pic>
      <p:sp>
        <p:nvSpPr>
          <p:cNvPr id="10" name="文本框 9"/>
          <p:cNvSpPr txBox="1"/>
          <p:nvPr/>
        </p:nvSpPr>
        <p:spPr>
          <a:xfrm>
            <a:off x="6659245" y="1618615"/>
            <a:ext cx="5381625" cy="4246245"/>
          </a:xfrm>
          <a:prstGeom prst="rect">
            <a:avLst/>
          </a:prstGeom>
          <a:noFill/>
        </p:spPr>
        <p:txBody>
          <a:bodyPr wrap="square" rtlCol="0" anchor="t">
            <a:spAutoFit/>
            <a:scene3d>
              <a:camera prst="orthographicFront"/>
              <a:lightRig rig="threePt" dir="t"/>
            </a:scene3d>
          </a:bodyPr>
          <a:lstStyle/>
          <a:p>
            <a:pPr>
              <a:lnSpc>
                <a:spcPct val="150000"/>
              </a:lnSpc>
            </a:pPr>
            <a:r>
              <a:rPr lang="en-US" altLang="zh-CN">
                <a:solidFill>
                  <a:schemeClr val="tx1"/>
                </a:solidFill>
                <a:effectLst>
                  <a:outerShdw blurRad="38100" dist="19050" dir="2700000" algn="tl" rotWithShape="0">
                    <a:schemeClr val="dk1">
                      <a:alpha val="40000"/>
                    </a:schemeClr>
                  </a:outerShdw>
                </a:effectLst>
              </a:rPr>
              <a:t>    </a:t>
            </a:r>
            <a:r>
              <a:rPr lang="zh-CN" altLang="en-US">
                <a:solidFill>
                  <a:schemeClr val="tx1"/>
                </a:solidFill>
                <a:effectLst>
                  <a:outerShdw blurRad="38100" dist="19050" dir="2700000" algn="tl" rotWithShape="0">
                    <a:schemeClr val="dk1">
                      <a:alpha val="40000"/>
                    </a:schemeClr>
                  </a:outerShdw>
                </a:effectLst>
              </a:rPr>
              <a:t>每个物理内存段都分割为一个一个的内存页，空闲的内存页挂载在空闲内存页节点链表上。</a:t>
            </a:r>
          </a:p>
          <a:p>
            <a:pPr>
              <a:lnSpc>
                <a:spcPct val="150000"/>
              </a:lnSpc>
            </a:pPr>
            <a:r>
              <a:rPr lang="zh-CN" altLang="en-US">
                <a:solidFill>
                  <a:schemeClr val="tx1"/>
                </a:solidFill>
                <a:effectLst>
                  <a:outerShdw blurRad="38100" dist="19050" dir="2700000" algn="tl" rotWithShape="0">
                    <a:schemeClr val="dk1">
                      <a:alpha val="40000"/>
                    </a:schemeClr>
                  </a:outerShdw>
                </a:effectLst>
              </a:rPr>
              <a:t> </a:t>
            </a:r>
            <a:r>
              <a:rPr lang="en-US" altLang="zh-CN">
                <a:solidFill>
                  <a:schemeClr val="tx1"/>
                </a:solidFill>
                <a:effectLst>
                  <a:outerShdw blurRad="38100" dist="19050" dir="2700000" algn="tl" rotWithShape="0">
                    <a:schemeClr val="dk1">
                      <a:alpha val="40000"/>
                    </a:schemeClr>
                  </a:outerShdw>
                </a:effectLst>
              </a:rPr>
              <a:t>   </a:t>
            </a:r>
            <a:r>
              <a:rPr lang="zh-CN" altLang="en-US">
                <a:solidFill>
                  <a:schemeClr val="tx1"/>
                </a:solidFill>
                <a:effectLst>
                  <a:outerShdw blurRad="38100" dist="19050" dir="2700000" algn="tl" rotWithShape="0">
                    <a:schemeClr val="dk1">
                      <a:alpha val="40000"/>
                    </a:schemeClr>
                  </a:outerShdw>
                </a:effectLst>
              </a:rPr>
              <a:t>共有9个空闲内存页节点链表，这些链表组成链表数组。第一个链表上的内存页节点大小为1个内存页，第二个链表上的内存页节点大小为2个内存页，第三个链表上的内存页节点大小为4个内存页，依次下去，第9个链表上的内存页节点大小为2^8个内存页。</a:t>
            </a:r>
          </a:p>
          <a:p>
            <a:pPr>
              <a:lnSpc>
                <a:spcPct val="150000"/>
              </a:lnSpc>
            </a:pPr>
            <a:r>
              <a:rPr lang="en-US" altLang="zh-CN">
                <a:solidFill>
                  <a:schemeClr val="tx1"/>
                </a:solidFill>
                <a:effectLst>
                  <a:outerShdw blurRad="38100" dist="19050" dir="2700000" algn="tl" rotWithShape="0">
                    <a:schemeClr val="dk1">
                      <a:alpha val="40000"/>
                    </a:schemeClr>
                  </a:outerShdw>
                </a:effectLst>
              </a:rPr>
              <a:t>    </a:t>
            </a:r>
            <a:r>
              <a:rPr lang="zh-CN" altLang="en-US">
                <a:solidFill>
                  <a:schemeClr val="tx1"/>
                </a:solidFill>
                <a:effectLst>
                  <a:outerShdw blurRad="38100" dist="19050" dir="2700000" algn="tl" rotWithShape="0">
                    <a:schemeClr val="dk1">
                      <a:alpha val="40000"/>
                    </a:schemeClr>
                  </a:outerShdw>
                </a:effectLst>
              </a:rPr>
              <a:t>申请内存、释放内存时会操作这些空闲内存页节点链表。</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1123950" y="157480"/>
            <a:ext cx="10372090" cy="583565"/>
          </a:xfrm>
          <a:prstGeom prst="rect">
            <a:avLst/>
          </a:prstGeom>
          <a:noFill/>
        </p:spPr>
        <p:txBody>
          <a:bodyPr wrap="square" rtlCol="0">
            <a:spAutoFit/>
          </a:bodyPr>
          <a:lstStyle/>
          <a:p>
            <a:r>
              <a:rPr lang="zh-CN" altLang="en-US" sz="3200" dirty="0">
                <a:cs typeface="+mn-ea"/>
                <a:sym typeface="+mn-lt"/>
              </a:rPr>
              <a:t>LRU-least recently used-最近最少使用算法</a:t>
            </a:r>
          </a:p>
        </p:txBody>
      </p:sp>
      <p:sp>
        <p:nvSpPr>
          <p:cNvPr id="40" name="文本框 39" descr="e7d195523061f1c0600ade85ab8d19863d296bbd6d3c8047FB0A4867354E4F1E3A7DEAE3C4C4B5C9777EC9E9D7F78045DB0296A4194571101A21F67FC7D6C39966CE50B69116E2EE84E571E25F3C0CCE91421B3965B467F72712B41AFD74884147A5392AB79D34B98C832A814E638D08021984EC9E3178CCB5860D1BF9EC7CF1F6C0D58C5D7A46BC"/>
          <p:cNvSpPr txBox="1"/>
          <p:nvPr/>
        </p:nvSpPr>
        <p:spPr>
          <a:xfrm>
            <a:off x="202579" y="160721"/>
            <a:ext cx="1110918" cy="583565"/>
          </a:xfrm>
          <a:prstGeom prst="rect">
            <a:avLst/>
          </a:prstGeom>
          <a:noFill/>
        </p:spPr>
        <p:txBody>
          <a:bodyPr wrap="square" rtlCol="0">
            <a:spAutoFit/>
          </a:bodyPr>
          <a:lstStyle/>
          <a:p>
            <a:r>
              <a:rPr lang="en-US" altLang="zh-CN" sz="3200" dirty="0">
                <a:cs typeface="+mn-ea"/>
                <a:sym typeface="+mn-lt"/>
              </a:rPr>
              <a:t>02.2</a:t>
            </a:r>
            <a:endParaRPr lang="zh-CN" altLang="en-US" sz="3200" dirty="0">
              <a:cs typeface="+mn-ea"/>
              <a:sym typeface="+mn-lt"/>
            </a:endParaRPr>
          </a:p>
        </p:txBody>
      </p:sp>
      <p:sp>
        <p:nvSpPr>
          <p:cNvPr id="2" name="e7d195523061f1c0" descr="e7d195523061f1c0600ade85ab8d19863d296bbd6d3c8047FB0A4867354E4F1E3A7DEAE3C4C4B5C9777EC9E9D7F78045DB0296A4194571101A21F67FC7D6C39966CE50B69116E2EE84E571E25F3C0CCE91421B3965B467F72712B41AFD74884147A5392AB79D34B98C832A814E638D08021984EC9E3178CCB5860D1BF9EC7CF1F6C0D58C5D7A46BC" hidden="1"/>
          <p:cNvSpPr txBox="1"/>
          <p:nvPr/>
        </p:nvSpPr>
        <p:spPr>
          <a:xfrm>
            <a:off x="-355600" y="1803400"/>
            <a:ext cx="303160" cy="1016000"/>
          </a:xfrm>
          <a:prstGeom prst="rect">
            <a:avLst/>
          </a:prstGeom>
          <a:noFill/>
        </p:spPr>
        <p:txBody>
          <a:bodyPr vert="wordArtVert" rtlCol="0">
            <a:spAutoFit/>
          </a:bodyPr>
          <a:lstStyle/>
          <a:p>
            <a:r>
              <a:rPr lang="en-US" altLang="zh-CN" sz="100">
                <a:cs typeface="+mn-ea"/>
                <a:sym typeface="+mn-lt"/>
              </a:rPr>
              <a:t>e7d195523061f1c0600ade85ab8d19863d296bbd6d3c8047FB0A4867354E4F1E3A7DEAE3C4C4B5C9777EC9E9D7F78045DB0296A4194571101A21F67FC7D6C39966CE50B69116E2EE84E571E25F3C0CCE91421B3965B467F72712B41AFD74884147A5392AB79D34B98C832A814E638D08021984EC9E3178CCB5860D1BF9EC7CF1F6C0D58C5D7A46BC</a:t>
            </a:r>
            <a:endParaRPr lang="zh-CN" altLang="en-US" sz="100">
              <a:cs typeface="+mn-ea"/>
              <a:sym typeface="+mn-lt"/>
            </a:endParaRPr>
          </a:p>
        </p:txBody>
      </p:sp>
      <p:grpSp>
        <p:nvGrpSpPr>
          <p:cNvPr id="3" name="组合 2"/>
          <p:cNvGrpSpPr/>
          <p:nvPr/>
        </p:nvGrpSpPr>
        <p:grpSpPr>
          <a:xfrm>
            <a:off x="429895" y="1981200"/>
            <a:ext cx="10201275" cy="4799965"/>
            <a:chOff x="567" y="2899"/>
            <a:chExt cx="16065" cy="7559"/>
          </a:xfrm>
        </p:grpSpPr>
        <p:pic>
          <p:nvPicPr>
            <p:cNvPr id="5" name="图片 4"/>
            <p:cNvPicPr>
              <a:picLocks noChangeAspect="1"/>
            </p:cNvPicPr>
            <p:nvPr/>
          </p:nvPicPr>
          <p:blipFill>
            <a:blip r:embed="rId4"/>
            <a:stretch>
              <a:fillRect/>
            </a:stretch>
          </p:blipFill>
          <p:spPr>
            <a:xfrm>
              <a:off x="3029" y="2899"/>
              <a:ext cx="12707" cy="4666"/>
            </a:xfrm>
            <a:prstGeom prst="rect">
              <a:avLst/>
            </a:prstGeom>
          </p:spPr>
        </p:pic>
        <p:sp>
          <p:nvSpPr>
            <p:cNvPr id="7" name="矩形 6"/>
            <p:cNvSpPr/>
            <p:nvPr/>
          </p:nvSpPr>
          <p:spPr>
            <a:xfrm>
              <a:off x="567" y="3178"/>
              <a:ext cx="2783" cy="628"/>
            </a:xfrm>
            <a:prstGeom prst="rect">
              <a:avLst/>
            </a:prstGeom>
          </p:spPr>
          <p:txBody>
            <a:bodyPr wrap="square">
              <a:spAutoFit/>
              <a:scene3d>
                <a:camera prst="orthographicFront"/>
                <a:lightRig rig="threePt" dir="t"/>
              </a:scene3d>
            </a:bodyPr>
            <a:lstStyle/>
            <a:p>
              <a:r>
                <a:rPr lang="zh-CN" altLang="en-US" sz="2000" dirty="0">
                  <a:solidFill>
                    <a:schemeClr val="tx1"/>
                  </a:solidFill>
                  <a:effectLst>
                    <a:outerShdw blurRad="38100" dist="19050" dir="2700000" algn="tl" rotWithShape="0">
                      <a:schemeClr val="dk1">
                        <a:alpha val="40000"/>
                      </a:schemeClr>
                    </a:outerShdw>
                  </a:effectLst>
                </a:rPr>
                <a:t>页面调用顺序：</a:t>
              </a:r>
            </a:p>
          </p:txBody>
        </p:sp>
        <p:sp>
          <p:nvSpPr>
            <p:cNvPr id="8" name="矩形 7"/>
            <p:cNvSpPr/>
            <p:nvPr/>
          </p:nvSpPr>
          <p:spPr>
            <a:xfrm>
              <a:off x="6515" y="7837"/>
              <a:ext cx="2732" cy="1018"/>
            </a:xfrm>
            <a:prstGeom prst="rect">
              <a:avLst/>
            </a:prstGeom>
          </p:spPr>
          <p:txBody>
            <a:bodyPr wrap="square">
              <a:spAutoFit/>
            </a:bodyPr>
            <a:lstStyle/>
            <a:p>
              <a:r>
                <a:rPr lang="zh-CN" altLang="en-US" dirty="0"/>
                <a:t>底部的</a:t>
              </a:r>
              <a:r>
                <a:rPr lang="en-US" altLang="zh-CN" dirty="0"/>
                <a:t>7</a:t>
              </a:r>
              <a:r>
                <a:rPr lang="zh-CN" altLang="en-US" dirty="0"/>
                <a:t>被淘汰，整体向下移。</a:t>
              </a:r>
            </a:p>
          </p:txBody>
        </p:sp>
        <p:cxnSp>
          <p:nvCxnSpPr>
            <p:cNvPr id="6" name="直接箭头连接符 5"/>
            <p:cNvCxnSpPr>
              <a:stCxn id="8" idx="0"/>
            </p:cNvCxnSpPr>
            <p:nvPr/>
          </p:nvCxnSpPr>
          <p:spPr>
            <a:xfrm flipV="1">
              <a:off x="7881" y="7344"/>
              <a:ext cx="0" cy="4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9" name="矩形 8"/>
            <p:cNvSpPr/>
            <p:nvPr/>
          </p:nvSpPr>
          <p:spPr>
            <a:xfrm>
              <a:off x="8016" y="9004"/>
              <a:ext cx="2732" cy="1454"/>
            </a:xfrm>
            <a:prstGeom prst="rect">
              <a:avLst/>
            </a:prstGeom>
          </p:spPr>
          <p:txBody>
            <a:bodyPr wrap="square">
              <a:spAutoFit/>
            </a:bodyPr>
            <a:lstStyle/>
            <a:p>
              <a:r>
                <a:rPr lang="zh-CN" altLang="en-US" dirty="0"/>
                <a:t>页面</a:t>
              </a:r>
              <a:r>
                <a:rPr lang="en-US" altLang="zh-CN" dirty="0"/>
                <a:t>0</a:t>
              </a:r>
              <a:r>
                <a:rPr lang="zh-CN" altLang="en-US" dirty="0"/>
                <a:t>被调用，上移到顶部，其他页面下移。</a:t>
              </a:r>
            </a:p>
          </p:txBody>
        </p:sp>
        <p:cxnSp>
          <p:nvCxnSpPr>
            <p:cNvPr id="15" name="直接箭头连接符 14"/>
            <p:cNvCxnSpPr>
              <a:stCxn id="9" idx="0"/>
            </p:cNvCxnSpPr>
            <p:nvPr/>
          </p:nvCxnSpPr>
          <p:spPr>
            <a:xfrm flipH="1" flipV="1">
              <a:off x="9382" y="7344"/>
              <a:ext cx="0" cy="1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矩形 16"/>
            <p:cNvSpPr/>
            <p:nvPr/>
          </p:nvSpPr>
          <p:spPr>
            <a:xfrm>
              <a:off x="9827" y="7837"/>
              <a:ext cx="2732" cy="1018"/>
            </a:xfrm>
            <a:prstGeom prst="rect">
              <a:avLst/>
            </a:prstGeom>
          </p:spPr>
          <p:txBody>
            <a:bodyPr wrap="square">
              <a:spAutoFit/>
            </a:bodyPr>
            <a:lstStyle/>
            <a:p>
              <a:r>
                <a:rPr lang="zh-CN" altLang="en-US" dirty="0"/>
                <a:t>底部的</a:t>
              </a:r>
              <a:r>
                <a:rPr lang="en-US" altLang="zh-CN" dirty="0"/>
                <a:t>1</a:t>
              </a:r>
              <a:r>
                <a:rPr lang="zh-CN" altLang="en-US" dirty="0"/>
                <a:t>被淘汰，整体向下移。</a:t>
              </a:r>
            </a:p>
          </p:txBody>
        </p:sp>
        <p:cxnSp>
          <p:nvCxnSpPr>
            <p:cNvPr id="21" name="直接箭头连接符 20"/>
            <p:cNvCxnSpPr/>
            <p:nvPr/>
          </p:nvCxnSpPr>
          <p:spPr>
            <a:xfrm flipV="1">
              <a:off x="11193" y="7363"/>
              <a:ext cx="0" cy="4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2" name="矩形 21"/>
            <p:cNvSpPr/>
            <p:nvPr/>
          </p:nvSpPr>
          <p:spPr>
            <a:xfrm>
              <a:off x="11928" y="9004"/>
              <a:ext cx="2732" cy="1454"/>
            </a:xfrm>
            <a:prstGeom prst="rect">
              <a:avLst/>
            </a:prstGeom>
          </p:spPr>
          <p:txBody>
            <a:bodyPr wrap="square">
              <a:spAutoFit/>
            </a:bodyPr>
            <a:lstStyle/>
            <a:p>
              <a:r>
                <a:rPr lang="zh-CN" altLang="en-US" dirty="0"/>
                <a:t>页面</a:t>
              </a:r>
              <a:r>
                <a:rPr lang="en-US" altLang="zh-CN" dirty="0"/>
                <a:t>0</a:t>
              </a:r>
              <a:r>
                <a:rPr lang="zh-CN" altLang="en-US" dirty="0"/>
                <a:t>被调用，上移到顶部，其他页面下移。</a:t>
              </a:r>
            </a:p>
          </p:txBody>
        </p:sp>
        <p:cxnSp>
          <p:nvCxnSpPr>
            <p:cNvPr id="23" name="直接箭头连接符 22"/>
            <p:cNvCxnSpPr/>
            <p:nvPr/>
          </p:nvCxnSpPr>
          <p:spPr>
            <a:xfrm flipH="1" flipV="1">
              <a:off x="13205" y="7344"/>
              <a:ext cx="0" cy="166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8" name="矩形 17"/>
            <p:cNvSpPr/>
            <p:nvPr/>
          </p:nvSpPr>
          <p:spPr>
            <a:xfrm>
              <a:off x="13900" y="7856"/>
              <a:ext cx="2732" cy="1018"/>
            </a:xfrm>
            <a:prstGeom prst="rect">
              <a:avLst/>
            </a:prstGeom>
          </p:spPr>
          <p:txBody>
            <a:bodyPr wrap="square">
              <a:spAutoFit/>
            </a:bodyPr>
            <a:lstStyle/>
            <a:p>
              <a:r>
                <a:rPr lang="zh-CN" altLang="en-US" dirty="0"/>
                <a:t>底部的</a:t>
              </a:r>
              <a:r>
                <a:rPr lang="en-US" altLang="zh-CN" dirty="0"/>
                <a:t>2</a:t>
              </a:r>
              <a:r>
                <a:rPr lang="zh-CN" altLang="en-US" dirty="0"/>
                <a:t>被淘汰，整体向下移。</a:t>
              </a:r>
            </a:p>
          </p:txBody>
        </p:sp>
        <p:cxnSp>
          <p:nvCxnSpPr>
            <p:cNvPr id="19" name="直接箭头连接符 18"/>
            <p:cNvCxnSpPr/>
            <p:nvPr/>
          </p:nvCxnSpPr>
          <p:spPr>
            <a:xfrm flipV="1">
              <a:off x="15228" y="7319"/>
              <a:ext cx="0" cy="4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grpSp>
      <p:sp>
        <p:nvSpPr>
          <p:cNvPr id="27" name="矩形 26"/>
          <p:cNvSpPr/>
          <p:nvPr>
            <p:custDataLst>
              <p:tags r:id="rId1"/>
            </p:custDataLst>
          </p:nvPr>
        </p:nvSpPr>
        <p:spPr>
          <a:xfrm>
            <a:off x="429895" y="955675"/>
            <a:ext cx="11423015" cy="990600"/>
          </a:xfrm>
          <a:prstGeom prst="rect">
            <a:avLst/>
          </a:prstGeom>
        </p:spPr>
        <p:txBody>
          <a:bodyPr wrap="square" rtlCol="0" anchor="t">
            <a:noAutofit/>
            <a:scene3d>
              <a:camera prst="orthographicFront"/>
              <a:lightRig rig="threePt" dir="t"/>
            </a:scene3d>
          </a:bodyPr>
          <a:lstStyle/>
          <a:p>
            <a:pPr lvl="0" algn="l">
              <a:buClrTx/>
              <a:buSzTx/>
              <a:buFontTx/>
            </a:pPr>
            <a:r>
              <a:rPr lang="en-US" altLang="zh-CN" sz="2000" dirty="0">
                <a:effectLst>
                  <a:outerShdw blurRad="38100" dist="19050" dir="2700000" algn="tl" rotWithShape="0">
                    <a:schemeClr val="dk1">
                      <a:alpha val="40000"/>
                    </a:schemeClr>
                  </a:outerShdw>
                </a:effectLst>
                <a:sym typeface="+mn-ea"/>
              </a:rPr>
              <a:t>    </a:t>
            </a:r>
            <a:r>
              <a:rPr lang="zh-CN" altLang="en-US" sz="2000" dirty="0">
                <a:effectLst>
                  <a:outerShdw blurRad="38100" dist="19050" dir="2700000" algn="tl" rotWithShape="0">
                    <a:schemeClr val="dk1">
                      <a:alpha val="40000"/>
                    </a:schemeClr>
                  </a:outerShdw>
                </a:effectLst>
                <a:sym typeface="+mn-ea"/>
              </a:rPr>
              <a:t>在分页式虚拟存储系统中，当硬件发出“缺页中断”后，引出操作系统来处理这个中断事件。如果主存中已经没有空闲块，则可用LRU页面调度算法把该作业中最先进入主存的一页调出，存放到磁盘上，然后再把当前要访问的页装入该块。调出和装入后都要修改页表中对应页的标志。</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5c122b5e-6024-4a3a-9bcc-0b47c18e1079"/>
  <p:tag name="COMMONDATA" val="eyJoZGlkIjoiZTdmMzU2MzgzMTI1ZjZiM2ZiM2RlYWUyYTg4NTUwYm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1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330,&quot;width&quot;:8385}"/>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110,&quot;width&quot;:11805}"/>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72</TotalTime>
  <Words>3662</Words>
  <Application>Microsoft Office PowerPoint</Application>
  <PresentationFormat>宽屏</PresentationFormat>
  <Paragraphs>435</Paragraphs>
  <Slides>57</Slides>
  <Notes>44</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57</vt:i4>
      </vt:variant>
    </vt:vector>
  </HeadingPairs>
  <TitlesOfParts>
    <vt:vector size="74" baseType="lpstr">
      <vt:lpstr>OPPOSans B</vt:lpstr>
      <vt:lpstr>OPPOSans-S</vt:lpstr>
      <vt:lpstr>Optima</vt:lpstr>
      <vt:lpstr>等线</vt:lpstr>
      <vt:lpstr>微软雅黑</vt:lpstr>
      <vt:lpstr>Arial</vt:lpstr>
      <vt:lpstr>Arial Black</vt:lpstr>
      <vt:lpstr>Broadway</vt:lpstr>
      <vt:lpstr>Calibri</vt:lpstr>
      <vt:lpstr>Open Sans</vt:lpstr>
      <vt:lpstr>Wingdings</vt:lpstr>
      <vt:lpstr>Office 主题​​</vt:lpstr>
      <vt:lpstr>1_Office 主题​​</vt:lpstr>
      <vt:lpstr>2_Office 主题​​</vt:lpstr>
      <vt:lpstr>3_Office 主题​​</vt:lpstr>
      <vt:lpstr>4_Office 主题​​</vt:lpstr>
      <vt:lpstr>5_Office 主题​​</vt:lpstr>
      <vt:lpstr>物理内存&amp; 静态内存管理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tqn</dc:creator>
  <cp:lastModifiedBy>qinan tang</cp:lastModifiedBy>
  <cp:revision>13</cp:revision>
  <dcterms:created xsi:type="dcterms:W3CDTF">2020-12-18T02:31:00Z</dcterms:created>
  <dcterms:modified xsi:type="dcterms:W3CDTF">2023-06-02T02:55:49Z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CA80826D33344361A47F6E46E9183A2A</vt:lpwstr>
  </property>
  <property fmtid="{D5CDD505-2E9C-101B-9397-08002B2CF9AE}" pid="3" name="KSOProductBuildVer">
    <vt:lpwstr>2052-11.1.0.13703</vt:lpwstr>
  </property>
</Properties>
</file>